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3" r:id="rId4"/>
  </p:sldMasterIdLst>
  <p:notesMasterIdLst>
    <p:notesMasterId r:id="rId43"/>
  </p:notesMasterIdLst>
  <p:handoutMasterIdLst>
    <p:handoutMasterId r:id="rId44"/>
  </p:handoutMasterIdLst>
  <p:sldIdLst>
    <p:sldId id="256" r:id="rId5"/>
    <p:sldId id="296" r:id="rId6"/>
    <p:sldId id="297" r:id="rId7"/>
    <p:sldId id="366" r:id="rId8"/>
    <p:sldId id="371" r:id="rId9"/>
    <p:sldId id="367" r:id="rId10"/>
    <p:sldId id="343" r:id="rId11"/>
    <p:sldId id="368" r:id="rId12"/>
    <p:sldId id="397" r:id="rId13"/>
    <p:sldId id="369" r:id="rId14"/>
    <p:sldId id="370" r:id="rId15"/>
    <p:sldId id="372" r:id="rId16"/>
    <p:sldId id="373" r:id="rId17"/>
    <p:sldId id="374" r:id="rId18"/>
    <p:sldId id="375" r:id="rId19"/>
    <p:sldId id="376" r:id="rId20"/>
    <p:sldId id="377" r:id="rId21"/>
    <p:sldId id="378" r:id="rId22"/>
    <p:sldId id="379" r:id="rId23"/>
    <p:sldId id="380" r:id="rId24"/>
    <p:sldId id="381" r:id="rId25"/>
    <p:sldId id="382" r:id="rId26"/>
    <p:sldId id="383" r:id="rId27"/>
    <p:sldId id="384" r:id="rId28"/>
    <p:sldId id="385" r:id="rId29"/>
    <p:sldId id="387" r:id="rId30"/>
    <p:sldId id="388" r:id="rId31"/>
    <p:sldId id="389" r:id="rId32"/>
    <p:sldId id="390" r:id="rId33"/>
    <p:sldId id="391" r:id="rId34"/>
    <p:sldId id="392" r:id="rId35"/>
    <p:sldId id="393" r:id="rId36"/>
    <p:sldId id="394" r:id="rId37"/>
    <p:sldId id="395" r:id="rId38"/>
    <p:sldId id="396" r:id="rId39"/>
    <p:sldId id="400" r:id="rId40"/>
    <p:sldId id="346" r:id="rId41"/>
    <p:sldId id="38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28"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946C"/>
    <a:srgbClr val="F56227"/>
    <a:srgbClr val="5DD5FF"/>
    <a:srgbClr val="FC9E20"/>
    <a:srgbClr val="98ABC3"/>
    <a:srgbClr val="505863"/>
    <a:srgbClr val="0F6FC6"/>
    <a:srgbClr val="001120"/>
    <a:srgbClr val="3496C7"/>
    <a:srgbClr val="001322"/>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7FD919-BC06-47F4-BDF7-3B3663CD36E5}" v="1" dt="2026-11-01T21:25:31.033"/>
  </p1510:revLst>
</p1510:revInfo>
</file>

<file path=ppt/tableStyles.xml><?xml version="1.0" encoding="utf-8"?>
<a:tblStyleLst xmlns:a="http://schemas.openxmlformats.org/drawingml/2006/main" def="{5FD0F851-EC5A-4D38-B0AD-8093EC10F338}">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50" autoAdjust="0"/>
    <p:restoredTop sz="87772" autoAdjust="0"/>
  </p:normalViewPr>
  <p:slideViewPr>
    <p:cSldViewPr snapToGrid="0">
      <p:cViewPr varScale="1">
        <p:scale>
          <a:sx n="97" d="100"/>
          <a:sy n="97" d="100"/>
        </p:scale>
        <p:origin x="972" y="90"/>
      </p:cViewPr>
      <p:guideLst>
        <p:guide orient="horz" pos="2928"/>
        <p:guide pos="3840"/>
      </p:guideLst>
    </p:cSldViewPr>
  </p:slideViewPr>
  <p:outlineViewPr>
    <p:cViewPr>
      <p:scale>
        <a:sx n="33" d="100"/>
        <a:sy n="33" d="100"/>
      </p:scale>
      <p:origin x="0" y="-5184"/>
    </p:cViewPr>
  </p:outlineViewPr>
  <p:notesTextViewPr>
    <p:cViewPr>
      <p:scale>
        <a:sx n="1" d="1"/>
        <a:sy n="1" d="1"/>
      </p:scale>
      <p:origin x="0" y="0"/>
    </p:cViewPr>
  </p:notesTextViewPr>
  <p:sorterViewPr>
    <p:cViewPr>
      <p:scale>
        <a:sx n="100" d="100"/>
        <a:sy n="100" d="100"/>
      </p:scale>
      <p:origin x="0" y="-5933"/>
    </p:cViewPr>
  </p:sorterViewPr>
  <p:notesViewPr>
    <p:cSldViewPr snapToGrid="0">
      <p:cViewPr varScale="1">
        <p:scale>
          <a:sx n="50" d="100"/>
          <a:sy n="50" d="100"/>
        </p:scale>
        <p:origin x="2640"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022A2D-42FA-4553-8772-8DAE87B7695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FDD895D-FAE0-4BCC-A867-FF4B70D9BF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568A188-91E3-4091-B70E-E1E6D807C522}" type="datetimeFigureOut">
              <a:rPr lang="en-US" smtClean="0"/>
              <a:t>11/1/2026</a:t>
            </a:fld>
            <a:endParaRPr lang="en-US" dirty="0"/>
          </a:p>
        </p:txBody>
      </p:sp>
      <p:sp>
        <p:nvSpPr>
          <p:cNvPr id="4" name="Footer Placeholder 3">
            <a:extLst>
              <a:ext uri="{FF2B5EF4-FFF2-40B4-BE49-F238E27FC236}">
                <a16:creationId xmlns:a16="http://schemas.microsoft.com/office/drawing/2014/main" id="{4C4706EC-595E-4FD0-9EC4-968864CC93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F699D8E-A980-43D3-BFB9-0812FFA36A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C4EE72E-E5A5-44ED-A736-DB8D8EE9B4C6}" type="slidenum">
              <a:rPr lang="en-US" smtClean="0"/>
              <a:t>‹#›</a:t>
            </a:fld>
            <a:endParaRPr lang="en-US" dirty="0"/>
          </a:p>
        </p:txBody>
      </p:sp>
    </p:spTree>
    <p:extLst>
      <p:ext uri="{BB962C8B-B14F-4D97-AF65-F5344CB8AC3E}">
        <p14:creationId xmlns:p14="http://schemas.microsoft.com/office/powerpoint/2010/main" val="3946174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C02412-B176-4E06-823F-C66FEB3E21FB}" type="datetimeFigureOut">
              <a:rPr lang="en-US" smtClean="0"/>
              <a:t>11/1/2026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942FC2-A162-47B3-989B-571A62414964}" type="slidenum">
              <a:rPr lang="en-US" smtClean="0"/>
              <a:t>‹#›</a:t>
            </a:fld>
            <a:endParaRPr lang="en-US" dirty="0"/>
          </a:p>
        </p:txBody>
      </p:sp>
    </p:spTree>
    <p:extLst>
      <p:ext uri="{BB962C8B-B14F-4D97-AF65-F5344CB8AC3E}">
        <p14:creationId xmlns:p14="http://schemas.microsoft.com/office/powerpoint/2010/main" val="3891327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942FC2-A162-47B3-989B-571A62414964}" type="slidenum">
              <a:rPr lang="en-US" smtClean="0"/>
              <a:t>1</a:t>
            </a:fld>
            <a:endParaRPr lang="en-US" dirty="0"/>
          </a:p>
        </p:txBody>
      </p:sp>
    </p:spTree>
    <p:extLst>
      <p:ext uri="{BB962C8B-B14F-4D97-AF65-F5344CB8AC3E}">
        <p14:creationId xmlns:p14="http://schemas.microsoft.com/office/powerpoint/2010/main" val="1187697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Thank you David and Julie.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Robert started Acts in September 2025. Has completed 40 lessons. He will return to Acts 16 next week, </a:t>
            </a:r>
          </a:p>
        </p:txBody>
      </p:sp>
      <p:sp>
        <p:nvSpPr>
          <p:cNvPr id="4" name="Slide Number Placeholder 3"/>
          <p:cNvSpPr>
            <a:spLocks noGrp="1"/>
          </p:cNvSpPr>
          <p:nvPr>
            <p:ph type="sldNum" sz="quarter" idx="5"/>
          </p:nvPr>
        </p:nvSpPr>
        <p:spPr/>
        <p:txBody>
          <a:bodyPr/>
          <a:lstStyle/>
          <a:p>
            <a:fld id="{8D942FC2-A162-47B3-989B-571A62414964}" type="slidenum">
              <a:rPr lang="en-US" smtClean="0"/>
              <a:t>4</a:t>
            </a:fld>
            <a:endParaRPr lang="en-US" dirty="0"/>
          </a:p>
        </p:txBody>
      </p:sp>
    </p:spTree>
    <p:extLst>
      <p:ext uri="{BB962C8B-B14F-4D97-AF65-F5344CB8AC3E}">
        <p14:creationId xmlns:p14="http://schemas.microsoft.com/office/powerpoint/2010/main" val="1037508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introduce my wife Janet and I, I share a photo of us pursuing one of our passions – Long Distance Walking.</a:t>
            </a:r>
          </a:p>
          <a:p>
            <a:r>
              <a:rPr lang="en-US" dirty="0"/>
              <a:t>SEHN-</a:t>
            </a:r>
            <a:r>
              <a:rPr lang="en-US" dirty="0" err="1"/>
              <a:t>kree</a:t>
            </a:r>
            <a:r>
              <a:rPr lang="en-US" dirty="0"/>
              <a:t>-ay</a:t>
            </a:r>
          </a:p>
        </p:txBody>
      </p:sp>
      <p:sp>
        <p:nvSpPr>
          <p:cNvPr id="4" name="Slide Number Placeholder 3"/>
          <p:cNvSpPr>
            <a:spLocks noGrp="1"/>
          </p:cNvSpPr>
          <p:nvPr>
            <p:ph type="sldNum" sz="quarter" idx="5"/>
          </p:nvPr>
        </p:nvSpPr>
        <p:spPr/>
        <p:txBody>
          <a:bodyPr/>
          <a:lstStyle/>
          <a:p>
            <a:fld id="{8D942FC2-A162-47B3-989B-571A62414964}" type="slidenum">
              <a:rPr lang="en-US" smtClean="0"/>
              <a:t>5</a:t>
            </a:fld>
            <a:endParaRPr lang="en-US" dirty="0"/>
          </a:p>
        </p:txBody>
      </p:sp>
    </p:spTree>
    <p:extLst>
      <p:ext uri="{BB962C8B-B14F-4D97-AF65-F5344CB8AC3E}">
        <p14:creationId xmlns:p14="http://schemas.microsoft.com/office/powerpoint/2010/main" val="3867049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Difficult questions, I refer you to Nikki Kalengis, as we walk through her home town!</a:t>
            </a:r>
          </a:p>
        </p:txBody>
      </p:sp>
      <p:sp>
        <p:nvSpPr>
          <p:cNvPr id="4" name="Slide Number Placeholder 3"/>
          <p:cNvSpPr>
            <a:spLocks noGrp="1"/>
          </p:cNvSpPr>
          <p:nvPr>
            <p:ph type="sldNum" sz="quarter" idx="5"/>
          </p:nvPr>
        </p:nvSpPr>
        <p:spPr/>
        <p:txBody>
          <a:bodyPr/>
          <a:lstStyle/>
          <a:p>
            <a:fld id="{8D942FC2-A162-47B3-989B-571A62414964}" type="slidenum">
              <a:rPr lang="en-US" smtClean="0"/>
              <a:t>6</a:t>
            </a:fld>
            <a:endParaRPr lang="en-US" dirty="0"/>
          </a:p>
        </p:txBody>
      </p:sp>
    </p:spTree>
    <p:extLst>
      <p:ext uri="{BB962C8B-B14F-4D97-AF65-F5344CB8AC3E}">
        <p14:creationId xmlns:p14="http://schemas.microsoft.com/office/powerpoint/2010/main" val="3258667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When I go for a walk, I need a map! Printouts on table, poster at the front. I will project it at times. Follow along if you wish or just sit back and enjoy the ride!</a:t>
            </a:r>
          </a:p>
        </p:txBody>
      </p:sp>
      <p:sp>
        <p:nvSpPr>
          <p:cNvPr id="4" name="Slide Number Placeholder 3"/>
          <p:cNvSpPr>
            <a:spLocks noGrp="1"/>
          </p:cNvSpPr>
          <p:nvPr>
            <p:ph type="sldNum" sz="quarter" idx="5"/>
          </p:nvPr>
        </p:nvSpPr>
        <p:spPr/>
        <p:txBody>
          <a:bodyPr/>
          <a:lstStyle/>
          <a:p>
            <a:fld id="{8D942FC2-A162-47B3-989B-571A62414964}" type="slidenum">
              <a:rPr lang="en-US" smtClean="0"/>
              <a:t>7</a:t>
            </a:fld>
            <a:endParaRPr lang="en-US" dirty="0"/>
          </a:p>
        </p:txBody>
      </p:sp>
    </p:spTree>
    <p:extLst>
      <p:ext uri="{BB962C8B-B14F-4D97-AF65-F5344CB8AC3E}">
        <p14:creationId xmlns:p14="http://schemas.microsoft.com/office/powerpoint/2010/main" val="3768015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63780-2608-CB4D-A73F-2F0FA47744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C17ECC-4E2D-8844-5E55-6136B7BC1D7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0220756-2065-2225-5F24-780A0299C226}"/>
              </a:ext>
            </a:extLst>
          </p:cNvPr>
          <p:cNvSpPr>
            <a:spLocks noGrp="1"/>
          </p:cNvSpPr>
          <p:nvPr>
            <p:ph type="body" idx="1"/>
          </p:nvPr>
        </p:nvSpPr>
        <p:spPr/>
        <p:txBody>
          <a:bodyPr/>
          <a:lstStyle/>
          <a:p>
            <a:r>
              <a:rPr lang="en-US" dirty="0"/>
              <a:t>Dardanelles and Bosporus separate Europe from Asia</a:t>
            </a:r>
          </a:p>
        </p:txBody>
      </p:sp>
      <p:sp>
        <p:nvSpPr>
          <p:cNvPr id="4" name="Slide Number Placeholder 3">
            <a:extLst>
              <a:ext uri="{FF2B5EF4-FFF2-40B4-BE49-F238E27FC236}">
                <a16:creationId xmlns:a16="http://schemas.microsoft.com/office/drawing/2014/main" id="{3186A2AB-BB88-D956-CFFE-F6C720B307B6}"/>
              </a:ext>
            </a:extLst>
          </p:cNvPr>
          <p:cNvSpPr>
            <a:spLocks noGrp="1"/>
          </p:cNvSpPr>
          <p:nvPr>
            <p:ph type="sldNum" sz="quarter" idx="5"/>
          </p:nvPr>
        </p:nvSpPr>
        <p:spPr/>
        <p:txBody>
          <a:bodyPr/>
          <a:lstStyle/>
          <a:p>
            <a:fld id="{8D942FC2-A162-47B3-989B-571A62414964}" type="slidenum">
              <a:rPr lang="en-US" smtClean="0"/>
              <a:t>8</a:t>
            </a:fld>
            <a:endParaRPr lang="en-US" dirty="0"/>
          </a:p>
        </p:txBody>
      </p:sp>
    </p:spTree>
    <p:extLst>
      <p:ext uri="{BB962C8B-B14F-4D97-AF65-F5344CB8AC3E}">
        <p14:creationId xmlns:p14="http://schemas.microsoft.com/office/powerpoint/2010/main" val="3675318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“400 silent years” intertestamental between Malachi and John the Baptist, no new prophecy, </a:t>
            </a:r>
          </a:p>
          <a:p>
            <a:r>
              <a:rPr lang="en-US" dirty="0"/>
              <a:t>The Greek Empire under Alexander the Great, led to Hellenization and the adoption of “</a:t>
            </a:r>
            <a:r>
              <a:rPr lang="en-US" dirty="0" err="1"/>
              <a:t>Koine</a:t>
            </a:r>
            <a:r>
              <a:rPr lang="en-US" dirty="0"/>
              <a:t> Greek” as the common tongue) throughout the empire, like today’s English.</a:t>
            </a:r>
          </a:p>
        </p:txBody>
      </p:sp>
      <p:sp>
        <p:nvSpPr>
          <p:cNvPr id="4" name="Slide Number Placeholder 3"/>
          <p:cNvSpPr>
            <a:spLocks noGrp="1"/>
          </p:cNvSpPr>
          <p:nvPr>
            <p:ph type="sldNum" sz="quarter" idx="5"/>
          </p:nvPr>
        </p:nvSpPr>
        <p:spPr/>
        <p:txBody>
          <a:bodyPr/>
          <a:lstStyle/>
          <a:p>
            <a:fld id="{8D942FC2-A162-47B3-989B-571A62414964}" type="slidenum">
              <a:rPr lang="en-US" smtClean="0"/>
              <a:t>9</a:t>
            </a:fld>
            <a:endParaRPr lang="en-US" dirty="0"/>
          </a:p>
        </p:txBody>
      </p:sp>
    </p:spTree>
    <p:extLst>
      <p:ext uri="{BB962C8B-B14F-4D97-AF65-F5344CB8AC3E}">
        <p14:creationId xmlns:p14="http://schemas.microsoft.com/office/powerpoint/2010/main" val="837524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98126-87E4-A8E9-7625-D17459DA32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EFB79F-2F66-3B02-D49A-203E5205B35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DC951B9-AF12-479D-DAFB-C55E7B58DC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F8255C-71CE-AD72-1980-95F22DB4786C}"/>
              </a:ext>
            </a:extLst>
          </p:cNvPr>
          <p:cNvSpPr>
            <a:spLocks noGrp="1"/>
          </p:cNvSpPr>
          <p:nvPr>
            <p:ph type="sldNum" sz="quarter" idx="5"/>
          </p:nvPr>
        </p:nvSpPr>
        <p:spPr/>
        <p:txBody>
          <a:bodyPr/>
          <a:lstStyle/>
          <a:p>
            <a:fld id="{8D942FC2-A162-47B3-989B-571A62414964}" type="slidenum">
              <a:rPr lang="en-US" smtClean="0"/>
              <a:t>10</a:t>
            </a:fld>
            <a:endParaRPr lang="en-US" dirty="0"/>
          </a:p>
        </p:txBody>
      </p:sp>
    </p:spTree>
    <p:extLst>
      <p:ext uri="{BB962C8B-B14F-4D97-AF65-F5344CB8AC3E}">
        <p14:creationId xmlns:p14="http://schemas.microsoft.com/office/powerpoint/2010/main" val="3629329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C2332-54E9-C49D-51AD-0ECCB60E84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20B3DD-0EB6-16CD-8D4F-2B24577622A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6D75EC7-430E-9392-B580-3323C532DD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910FFD-4785-D72C-0764-8ED1741C19C2}"/>
              </a:ext>
            </a:extLst>
          </p:cNvPr>
          <p:cNvSpPr>
            <a:spLocks noGrp="1"/>
          </p:cNvSpPr>
          <p:nvPr>
            <p:ph type="sldNum" sz="quarter" idx="5"/>
          </p:nvPr>
        </p:nvSpPr>
        <p:spPr/>
        <p:txBody>
          <a:bodyPr/>
          <a:lstStyle/>
          <a:p>
            <a:fld id="{8D942FC2-A162-47B3-989B-571A62414964}" type="slidenum">
              <a:rPr lang="en-US" smtClean="0"/>
              <a:t>11</a:t>
            </a:fld>
            <a:endParaRPr lang="en-US" dirty="0"/>
          </a:p>
        </p:txBody>
      </p:sp>
    </p:spTree>
    <p:extLst>
      <p:ext uri="{BB962C8B-B14F-4D97-AF65-F5344CB8AC3E}">
        <p14:creationId xmlns:p14="http://schemas.microsoft.com/office/powerpoint/2010/main" val="4001114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F0C17-73EA-7AD0-6098-3312357BD4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B6C91-DA7A-1F8D-E55B-98515E73AC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C110408-1161-2D27-6B7F-B78CDE48F4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0BEA20-5CE0-2EA9-63D7-7D29567B627C}"/>
              </a:ext>
            </a:extLst>
          </p:cNvPr>
          <p:cNvSpPr>
            <a:spLocks noGrp="1"/>
          </p:cNvSpPr>
          <p:nvPr>
            <p:ph type="sldNum" sz="quarter" idx="5"/>
          </p:nvPr>
        </p:nvSpPr>
        <p:spPr/>
        <p:txBody>
          <a:bodyPr/>
          <a:lstStyle/>
          <a:p>
            <a:fld id="{8D942FC2-A162-47B3-989B-571A62414964}" type="slidenum">
              <a:rPr lang="en-US" smtClean="0"/>
              <a:t>12</a:t>
            </a:fld>
            <a:endParaRPr lang="en-US" dirty="0"/>
          </a:p>
        </p:txBody>
      </p:sp>
    </p:spTree>
    <p:extLst>
      <p:ext uri="{BB962C8B-B14F-4D97-AF65-F5344CB8AC3E}">
        <p14:creationId xmlns:p14="http://schemas.microsoft.com/office/powerpoint/2010/main" val="2437804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9739B-4A8A-CA48-4F7B-A62B088A26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27A0D6-8D7D-DFC3-2BB1-552E3D2B815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C729D27-14CB-5915-CE3D-3D313D8F2B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A4062C-5115-9CFD-8B25-03E6318B460B}"/>
              </a:ext>
            </a:extLst>
          </p:cNvPr>
          <p:cNvSpPr>
            <a:spLocks noGrp="1"/>
          </p:cNvSpPr>
          <p:nvPr>
            <p:ph type="sldNum" sz="quarter" idx="5"/>
          </p:nvPr>
        </p:nvSpPr>
        <p:spPr/>
        <p:txBody>
          <a:bodyPr/>
          <a:lstStyle/>
          <a:p>
            <a:fld id="{8D942FC2-A162-47B3-989B-571A62414964}" type="slidenum">
              <a:rPr lang="en-US" smtClean="0"/>
              <a:t>13</a:t>
            </a:fld>
            <a:endParaRPr lang="en-US" dirty="0"/>
          </a:p>
        </p:txBody>
      </p:sp>
    </p:spTree>
    <p:extLst>
      <p:ext uri="{BB962C8B-B14F-4D97-AF65-F5344CB8AC3E}">
        <p14:creationId xmlns:p14="http://schemas.microsoft.com/office/powerpoint/2010/main" val="1003854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C0968-0433-D678-1066-648D3B76AD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223BBE-4EBF-6C1C-4E02-232C0B31574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436D06A-3143-83E8-B7A3-862B185FAB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A8A088-626C-D63A-0DBD-EAC56A5135CD}"/>
              </a:ext>
            </a:extLst>
          </p:cNvPr>
          <p:cNvSpPr>
            <a:spLocks noGrp="1"/>
          </p:cNvSpPr>
          <p:nvPr>
            <p:ph type="sldNum" sz="quarter" idx="5"/>
          </p:nvPr>
        </p:nvSpPr>
        <p:spPr/>
        <p:txBody>
          <a:bodyPr/>
          <a:lstStyle/>
          <a:p>
            <a:fld id="{8D942FC2-A162-47B3-989B-571A62414964}" type="slidenum">
              <a:rPr lang="en-US" smtClean="0"/>
              <a:t>14</a:t>
            </a:fld>
            <a:endParaRPr lang="en-US" dirty="0"/>
          </a:p>
        </p:txBody>
      </p:sp>
    </p:spTree>
    <p:extLst>
      <p:ext uri="{BB962C8B-B14F-4D97-AF65-F5344CB8AC3E}">
        <p14:creationId xmlns:p14="http://schemas.microsoft.com/office/powerpoint/2010/main" val="2595896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EE0A3-F8E3-F0FF-8F55-269D4CB897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CA4E4A-64E0-98FF-2906-1320B05BD31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5D77F7C-6832-B21C-2AFA-945CEA2356DB}"/>
              </a:ext>
            </a:extLst>
          </p:cNvPr>
          <p:cNvSpPr>
            <a:spLocks noGrp="1"/>
          </p:cNvSpPr>
          <p:nvPr>
            <p:ph type="body" idx="1"/>
          </p:nvPr>
        </p:nvSpPr>
        <p:spPr/>
        <p:txBody>
          <a:bodyPr/>
          <a:lstStyle/>
          <a:p>
            <a:r>
              <a:rPr lang="en-US" dirty="0"/>
              <a:t>NASB labels Lydia as the first convert in Europe.</a:t>
            </a:r>
          </a:p>
        </p:txBody>
      </p:sp>
      <p:sp>
        <p:nvSpPr>
          <p:cNvPr id="4" name="Slide Number Placeholder 3">
            <a:extLst>
              <a:ext uri="{FF2B5EF4-FFF2-40B4-BE49-F238E27FC236}">
                <a16:creationId xmlns:a16="http://schemas.microsoft.com/office/drawing/2014/main" id="{20811182-8992-5DEC-DF8E-5A8DDC80433D}"/>
              </a:ext>
            </a:extLst>
          </p:cNvPr>
          <p:cNvSpPr>
            <a:spLocks noGrp="1"/>
          </p:cNvSpPr>
          <p:nvPr>
            <p:ph type="sldNum" sz="quarter" idx="5"/>
          </p:nvPr>
        </p:nvSpPr>
        <p:spPr/>
        <p:txBody>
          <a:bodyPr/>
          <a:lstStyle/>
          <a:p>
            <a:fld id="{8D942FC2-A162-47B3-989B-571A62414964}" type="slidenum">
              <a:rPr lang="en-US" smtClean="0"/>
              <a:t>15</a:t>
            </a:fld>
            <a:endParaRPr lang="en-US" dirty="0"/>
          </a:p>
        </p:txBody>
      </p:sp>
    </p:spTree>
    <p:extLst>
      <p:ext uri="{BB962C8B-B14F-4D97-AF65-F5344CB8AC3E}">
        <p14:creationId xmlns:p14="http://schemas.microsoft.com/office/powerpoint/2010/main" val="3275746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63B65-70C9-7650-3F16-507BFEE71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833BFB-43DC-EB30-510A-F0A6FAC1C7D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89A6EAB-E6DF-3476-8D15-00221B580356}"/>
              </a:ext>
            </a:extLst>
          </p:cNvPr>
          <p:cNvSpPr>
            <a:spLocks noGrp="1"/>
          </p:cNvSpPr>
          <p:nvPr>
            <p:ph type="body" idx="1"/>
          </p:nvPr>
        </p:nvSpPr>
        <p:spPr/>
        <p:txBody>
          <a:bodyPr/>
          <a:lstStyle/>
          <a:p>
            <a:r>
              <a:rPr lang="en-US" dirty="0"/>
              <a:t>There were Jewish Romans at Pentecost who converted to Christianity in Jerusalem. Likely formed a church and converted others.</a:t>
            </a:r>
          </a:p>
          <a:p>
            <a:endParaRPr lang="en-US" dirty="0"/>
          </a:p>
          <a:p>
            <a:r>
              <a:rPr lang="en-US" dirty="0"/>
              <a:t>Lydia was non-Jewish, God-fearer.</a:t>
            </a:r>
          </a:p>
          <a:p>
            <a:r>
              <a:rPr lang="en-US" dirty="0"/>
              <a:t>Lydia’s conversion about 20 years after Pentecost</a:t>
            </a:r>
          </a:p>
          <a:p>
            <a:endParaRPr lang="en-US" dirty="0"/>
          </a:p>
          <a:p>
            <a:endParaRPr lang="en-US" dirty="0"/>
          </a:p>
        </p:txBody>
      </p:sp>
      <p:sp>
        <p:nvSpPr>
          <p:cNvPr id="4" name="Slide Number Placeholder 3">
            <a:extLst>
              <a:ext uri="{FF2B5EF4-FFF2-40B4-BE49-F238E27FC236}">
                <a16:creationId xmlns:a16="http://schemas.microsoft.com/office/drawing/2014/main" id="{41651A50-1115-18E7-3088-E20BF154FA01}"/>
              </a:ext>
            </a:extLst>
          </p:cNvPr>
          <p:cNvSpPr>
            <a:spLocks noGrp="1"/>
          </p:cNvSpPr>
          <p:nvPr>
            <p:ph type="sldNum" sz="quarter" idx="5"/>
          </p:nvPr>
        </p:nvSpPr>
        <p:spPr/>
        <p:txBody>
          <a:bodyPr/>
          <a:lstStyle/>
          <a:p>
            <a:fld id="{8D942FC2-A162-47B3-989B-571A62414964}" type="slidenum">
              <a:rPr lang="en-US" smtClean="0"/>
              <a:t>16</a:t>
            </a:fld>
            <a:endParaRPr lang="en-US" dirty="0"/>
          </a:p>
        </p:txBody>
      </p:sp>
    </p:spTree>
    <p:extLst>
      <p:ext uri="{BB962C8B-B14F-4D97-AF65-F5344CB8AC3E}">
        <p14:creationId xmlns:p14="http://schemas.microsoft.com/office/powerpoint/2010/main" val="2618455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EEE7D-A026-38EE-D297-C0E7131BAF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086B5C-2526-5D84-DEAF-D66CEB49C69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C873DE4-9C7A-B978-9DF2-129BD61A16CE}"/>
              </a:ext>
            </a:extLst>
          </p:cNvPr>
          <p:cNvSpPr>
            <a:spLocks noGrp="1"/>
          </p:cNvSpPr>
          <p:nvPr>
            <p:ph type="body" idx="1"/>
          </p:nvPr>
        </p:nvSpPr>
        <p:spPr/>
        <p:txBody>
          <a:bodyPr/>
          <a:lstStyle/>
          <a:p>
            <a:r>
              <a:rPr lang="en-US" dirty="0"/>
              <a:t>Skip to Acts 16:16</a:t>
            </a:r>
          </a:p>
          <a:p>
            <a:endParaRPr lang="en-US" dirty="0"/>
          </a:p>
          <a:p>
            <a:r>
              <a:rPr lang="en-US" dirty="0"/>
              <a:t>Ask a difficult question.</a:t>
            </a:r>
          </a:p>
          <a:p>
            <a:r>
              <a:rPr lang="en-US" dirty="0"/>
              <a:t>Anyone’s Bible have footnotes for Acts 16:16? Difficult question because the font is so small.</a:t>
            </a:r>
          </a:p>
          <a:p>
            <a:r>
              <a:rPr lang="en-US" dirty="0"/>
              <a:t>Illustrates the challenge of translation across languages and two </a:t>
            </a:r>
            <a:r>
              <a:rPr lang="en-US" dirty="0" err="1"/>
              <a:t>millenia</a:t>
            </a:r>
            <a:r>
              <a:rPr lang="en-US" dirty="0"/>
              <a:t>!</a:t>
            </a:r>
          </a:p>
        </p:txBody>
      </p:sp>
      <p:sp>
        <p:nvSpPr>
          <p:cNvPr id="4" name="Slide Number Placeholder 3">
            <a:extLst>
              <a:ext uri="{FF2B5EF4-FFF2-40B4-BE49-F238E27FC236}">
                <a16:creationId xmlns:a16="http://schemas.microsoft.com/office/drawing/2014/main" id="{F778446E-5BCD-A864-7878-BE79E5762D92}"/>
              </a:ext>
            </a:extLst>
          </p:cNvPr>
          <p:cNvSpPr>
            <a:spLocks noGrp="1"/>
          </p:cNvSpPr>
          <p:nvPr>
            <p:ph type="sldNum" sz="quarter" idx="5"/>
          </p:nvPr>
        </p:nvSpPr>
        <p:spPr/>
        <p:txBody>
          <a:bodyPr/>
          <a:lstStyle/>
          <a:p>
            <a:fld id="{8D942FC2-A162-47B3-989B-571A62414964}" type="slidenum">
              <a:rPr lang="en-US" smtClean="0"/>
              <a:t>17</a:t>
            </a:fld>
            <a:endParaRPr lang="en-US" dirty="0"/>
          </a:p>
        </p:txBody>
      </p:sp>
    </p:spTree>
    <p:extLst>
      <p:ext uri="{BB962C8B-B14F-4D97-AF65-F5344CB8AC3E}">
        <p14:creationId xmlns:p14="http://schemas.microsoft.com/office/powerpoint/2010/main" val="2448604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BCB78-5FE4-D6F2-49F1-2DDE731D4A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D0A25A-925F-B280-C614-94212199DC7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B5F56B0-53AC-60D1-81E0-0AF3474C3E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8BFCD1-74DE-7B8D-9D6E-624632BE8F5D}"/>
              </a:ext>
            </a:extLst>
          </p:cNvPr>
          <p:cNvSpPr>
            <a:spLocks noGrp="1"/>
          </p:cNvSpPr>
          <p:nvPr>
            <p:ph type="sldNum" sz="quarter" idx="5"/>
          </p:nvPr>
        </p:nvSpPr>
        <p:spPr/>
        <p:txBody>
          <a:bodyPr/>
          <a:lstStyle/>
          <a:p>
            <a:fld id="{8D942FC2-A162-47B3-989B-571A62414964}" type="slidenum">
              <a:rPr lang="en-US" smtClean="0"/>
              <a:t>18</a:t>
            </a:fld>
            <a:endParaRPr lang="en-US" dirty="0"/>
          </a:p>
        </p:txBody>
      </p:sp>
    </p:spTree>
    <p:extLst>
      <p:ext uri="{BB962C8B-B14F-4D97-AF65-F5344CB8AC3E}">
        <p14:creationId xmlns:p14="http://schemas.microsoft.com/office/powerpoint/2010/main" val="15829283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9F28A-A7F0-4ADD-2496-406115658D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2EA940-DDE3-DB10-002E-E88F663A822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CD53BA8-B32E-EC9D-3F43-B44A3FC6C8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9A06D1-3BE2-9CC5-8CFF-48AAD1C4FAA8}"/>
              </a:ext>
            </a:extLst>
          </p:cNvPr>
          <p:cNvSpPr>
            <a:spLocks noGrp="1"/>
          </p:cNvSpPr>
          <p:nvPr>
            <p:ph type="sldNum" sz="quarter" idx="5"/>
          </p:nvPr>
        </p:nvSpPr>
        <p:spPr/>
        <p:txBody>
          <a:bodyPr/>
          <a:lstStyle/>
          <a:p>
            <a:fld id="{8D942FC2-A162-47B3-989B-571A62414964}" type="slidenum">
              <a:rPr lang="en-US" smtClean="0"/>
              <a:t>19</a:t>
            </a:fld>
            <a:endParaRPr lang="en-US" dirty="0"/>
          </a:p>
        </p:txBody>
      </p:sp>
    </p:spTree>
    <p:extLst>
      <p:ext uri="{BB962C8B-B14F-4D97-AF65-F5344CB8AC3E}">
        <p14:creationId xmlns:p14="http://schemas.microsoft.com/office/powerpoint/2010/main" val="6694157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6567D-3CBD-FD7E-C95E-D9891F5D70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4E039C-4A69-7A71-D581-F1E6EA498A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F7B1D00-8632-5EB5-78B0-4519B70A78F7}"/>
              </a:ext>
            </a:extLst>
          </p:cNvPr>
          <p:cNvSpPr>
            <a:spLocks noGrp="1"/>
          </p:cNvSpPr>
          <p:nvPr>
            <p:ph type="body" idx="1"/>
          </p:nvPr>
        </p:nvSpPr>
        <p:spPr/>
        <p:txBody>
          <a:bodyPr/>
          <a:lstStyle/>
          <a:p>
            <a:r>
              <a:rPr lang="en-US" dirty="0"/>
              <a:t>Now we jump to chapter 17, having just left Philippi.</a:t>
            </a:r>
          </a:p>
        </p:txBody>
      </p:sp>
      <p:sp>
        <p:nvSpPr>
          <p:cNvPr id="4" name="Slide Number Placeholder 3">
            <a:extLst>
              <a:ext uri="{FF2B5EF4-FFF2-40B4-BE49-F238E27FC236}">
                <a16:creationId xmlns:a16="http://schemas.microsoft.com/office/drawing/2014/main" id="{66E0CB63-F185-4FB0-4DA1-60A9F3A43536}"/>
              </a:ext>
            </a:extLst>
          </p:cNvPr>
          <p:cNvSpPr>
            <a:spLocks noGrp="1"/>
          </p:cNvSpPr>
          <p:nvPr>
            <p:ph type="sldNum" sz="quarter" idx="5"/>
          </p:nvPr>
        </p:nvSpPr>
        <p:spPr/>
        <p:txBody>
          <a:bodyPr/>
          <a:lstStyle/>
          <a:p>
            <a:fld id="{8D942FC2-A162-47B3-989B-571A62414964}" type="slidenum">
              <a:rPr lang="en-US" smtClean="0"/>
              <a:t>20</a:t>
            </a:fld>
            <a:endParaRPr lang="en-US" dirty="0"/>
          </a:p>
        </p:txBody>
      </p:sp>
    </p:spTree>
    <p:extLst>
      <p:ext uri="{BB962C8B-B14F-4D97-AF65-F5344CB8AC3E}">
        <p14:creationId xmlns:p14="http://schemas.microsoft.com/office/powerpoint/2010/main" val="28179462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70656-F130-45D5-D081-7AE132BD62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827501-A445-CCAC-B9F6-FE69377E310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7524C5F-081C-6108-5E0F-88A4829F05FD}"/>
              </a:ext>
            </a:extLst>
          </p:cNvPr>
          <p:cNvSpPr>
            <a:spLocks noGrp="1"/>
          </p:cNvSpPr>
          <p:nvPr>
            <p:ph type="body" idx="1"/>
          </p:nvPr>
        </p:nvSpPr>
        <p:spPr/>
        <p:txBody>
          <a:bodyPr/>
          <a:lstStyle/>
          <a:p>
            <a:r>
              <a:rPr lang="en-US" dirty="0"/>
              <a:t>There used to be a controversy about this passage.</a:t>
            </a:r>
          </a:p>
        </p:txBody>
      </p:sp>
      <p:sp>
        <p:nvSpPr>
          <p:cNvPr id="4" name="Slide Number Placeholder 3">
            <a:extLst>
              <a:ext uri="{FF2B5EF4-FFF2-40B4-BE49-F238E27FC236}">
                <a16:creationId xmlns:a16="http://schemas.microsoft.com/office/drawing/2014/main" id="{D9908AE3-D831-EC85-E5E1-AF5108735BC8}"/>
              </a:ext>
            </a:extLst>
          </p:cNvPr>
          <p:cNvSpPr>
            <a:spLocks noGrp="1"/>
          </p:cNvSpPr>
          <p:nvPr>
            <p:ph type="sldNum" sz="quarter" idx="5"/>
          </p:nvPr>
        </p:nvSpPr>
        <p:spPr/>
        <p:txBody>
          <a:bodyPr/>
          <a:lstStyle/>
          <a:p>
            <a:fld id="{8D942FC2-A162-47B3-989B-571A62414964}" type="slidenum">
              <a:rPr lang="en-US" smtClean="0"/>
              <a:t>21</a:t>
            </a:fld>
            <a:endParaRPr lang="en-US" dirty="0"/>
          </a:p>
        </p:txBody>
      </p:sp>
    </p:spTree>
    <p:extLst>
      <p:ext uri="{BB962C8B-B14F-4D97-AF65-F5344CB8AC3E}">
        <p14:creationId xmlns:p14="http://schemas.microsoft.com/office/powerpoint/2010/main" val="3563164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CF014-0D6A-8187-8AA2-1603321DF0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5B6592-01B5-8F40-C87B-F6A6EF4BCA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E506D2E-4869-90C8-1380-13AF21277315}"/>
              </a:ext>
            </a:extLst>
          </p:cNvPr>
          <p:cNvSpPr>
            <a:spLocks noGrp="1"/>
          </p:cNvSpPr>
          <p:nvPr>
            <p:ph type="body" idx="1"/>
          </p:nvPr>
        </p:nvSpPr>
        <p:spPr/>
        <p:txBody>
          <a:bodyPr/>
          <a:lstStyle/>
          <a:p>
            <a:r>
              <a:rPr lang="en-US" dirty="0"/>
              <a:t>It is along the Egnatian Way that we must continue our journey.</a:t>
            </a:r>
          </a:p>
        </p:txBody>
      </p:sp>
      <p:sp>
        <p:nvSpPr>
          <p:cNvPr id="4" name="Slide Number Placeholder 3">
            <a:extLst>
              <a:ext uri="{FF2B5EF4-FFF2-40B4-BE49-F238E27FC236}">
                <a16:creationId xmlns:a16="http://schemas.microsoft.com/office/drawing/2014/main" id="{70AC213E-A894-177C-B38F-27971F23F41B}"/>
              </a:ext>
            </a:extLst>
          </p:cNvPr>
          <p:cNvSpPr>
            <a:spLocks noGrp="1"/>
          </p:cNvSpPr>
          <p:nvPr>
            <p:ph type="sldNum" sz="quarter" idx="5"/>
          </p:nvPr>
        </p:nvSpPr>
        <p:spPr/>
        <p:txBody>
          <a:bodyPr/>
          <a:lstStyle/>
          <a:p>
            <a:fld id="{8D942FC2-A162-47B3-989B-571A62414964}" type="slidenum">
              <a:rPr lang="en-US" smtClean="0"/>
              <a:t>22</a:t>
            </a:fld>
            <a:endParaRPr lang="en-US" dirty="0"/>
          </a:p>
        </p:txBody>
      </p:sp>
    </p:spTree>
    <p:extLst>
      <p:ext uri="{BB962C8B-B14F-4D97-AF65-F5344CB8AC3E}">
        <p14:creationId xmlns:p14="http://schemas.microsoft.com/office/powerpoint/2010/main" val="779147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FE430-464A-3E52-9D3D-3D803E20AF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46A8AB-AA81-EC75-02D9-7D7D208240B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6EFBB13-D4E8-1C82-3098-CF6D4A9C92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9FE5E4-EA79-BB61-5852-06005B7E639F}"/>
              </a:ext>
            </a:extLst>
          </p:cNvPr>
          <p:cNvSpPr>
            <a:spLocks noGrp="1"/>
          </p:cNvSpPr>
          <p:nvPr>
            <p:ph type="sldNum" sz="quarter" idx="5"/>
          </p:nvPr>
        </p:nvSpPr>
        <p:spPr/>
        <p:txBody>
          <a:bodyPr/>
          <a:lstStyle/>
          <a:p>
            <a:fld id="{8D942FC2-A162-47B3-989B-571A62414964}" type="slidenum">
              <a:rPr lang="en-US" smtClean="0"/>
              <a:t>23</a:t>
            </a:fld>
            <a:endParaRPr lang="en-US" dirty="0"/>
          </a:p>
        </p:txBody>
      </p:sp>
    </p:spTree>
    <p:extLst>
      <p:ext uri="{BB962C8B-B14F-4D97-AF65-F5344CB8AC3E}">
        <p14:creationId xmlns:p14="http://schemas.microsoft.com/office/powerpoint/2010/main" val="36319136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E4827-4A78-56D7-E5BB-6C4273BEB1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7F7B6-E9A4-2006-E950-88D548E2F52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C034F09-012F-FBE8-8C94-A20A329D4E94}"/>
              </a:ext>
            </a:extLst>
          </p:cNvPr>
          <p:cNvSpPr>
            <a:spLocks noGrp="1"/>
          </p:cNvSpPr>
          <p:nvPr>
            <p:ph type="body" idx="1"/>
          </p:nvPr>
        </p:nvSpPr>
        <p:spPr/>
        <p:txBody>
          <a:bodyPr/>
          <a:lstStyle/>
          <a:p>
            <a:r>
              <a:rPr lang="en-US" dirty="0"/>
              <a:t>During our visit, another tour guide played the role of Paul</a:t>
            </a:r>
          </a:p>
        </p:txBody>
      </p:sp>
      <p:sp>
        <p:nvSpPr>
          <p:cNvPr id="4" name="Slide Number Placeholder 3">
            <a:extLst>
              <a:ext uri="{FF2B5EF4-FFF2-40B4-BE49-F238E27FC236}">
                <a16:creationId xmlns:a16="http://schemas.microsoft.com/office/drawing/2014/main" id="{F6F08114-53CA-BF9B-CD2D-BC5BF1FBF875}"/>
              </a:ext>
            </a:extLst>
          </p:cNvPr>
          <p:cNvSpPr>
            <a:spLocks noGrp="1"/>
          </p:cNvSpPr>
          <p:nvPr>
            <p:ph type="sldNum" sz="quarter" idx="5"/>
          </p:nvPr>
        </p:nvSpPr>
        <p:spPr/>
        <p:txBody>
          <a:bodyPr/>
          <a:lstStyle/>
          <a:p>
            <a:fld id="{8D942FC2-A162-47B3-989B-571A62414964}" type="slidenum">
              <a:rPr lang="en-US" smtClean="0"/>
              <a:t>24</a:t>
            </a:fld>
            <a:endParaRPr lang="en-US" dirty="0"/>
          </a:p>
        </p:txBody>
      </p:sp>
    </p:spTree>
    <p:extLst>
      <p:ext uri="{BB962C8B-B14F-4D97-AF65-F5344CB8AC3E}">
        <p14:creationId xmlns:p14="http://schemas.microsoft.com/office/powerpoint/2010/main" val="1050271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B380C-7B5A-1BBA-347D-2D17FCF59D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F43768-A070-BFB1-3ADB-ECF142305D6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A83E0DB-784E-9FCC-63F4-E9D39276B1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FB68BC-49A5-B0DE-DB8B-7ED45AF59445}"/>
              </a:ext>
            </a:extLst>
          </p:cNvPr>
          <p:cNvSpPr>
            <a:spLocks noGrp="1"/>
          </p:cNvSpPr>
          <p:nvPr>
            <p:ph type="sldNum" sz="quarter" idx="5"/>
          </p:nvPr>
        </p:nvSpPr>
        <p:spPr/>
        <p:txBody>
          <a:bodyPr/>
          <a:lstStyle/>
          <a:p>
            <a:fld id="{8D942FC2-A162-47B3-989B-571A62414964}" type="slidenum">
              <a:rPr lang="en-US" smtClean="0"/>
              <a:t>25</a:t>
            </a:fld>
            <a:endParaRPr lang="en-US" dirty="0"/>
          </a:p>
        </p:txBody>
      </p:sp>
    </p:spTree>
    <p:extLst>
      <p:ext uri="{BB962C8B-B14F-4D97-AF65-F5344CB8AC3E}">
        <p14:creationId xmlns:p14="http://schemas.microsoft.com/office/powerpoint/2010/main" val="22007319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89ED1-5AB6-75C8-3955-B6CFAA5575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C253AF-A1F2-4067-2EA9-BD0E7039451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7B03F74-3FA5-6775-7AEB-7528799F743E}"/>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Now all the Athenians and the foreigners who lived there would spend their time in nothing except telling or hearing something new. (Acts 17:21)</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ancient Stoa has been rebuilt, which would have been like an ancient shopping mall.</a:t>
            </a:r>
          </a:p>
        </p:txBody>
      </p:sp>
      <p:sp>
        <p:nvSpPr>
          <p:cNvPr id="4" name="Slide Number Placeholder 3">
            <a:extLst>
              <a:ext uri="{FF2B5EF4-FFF2-40B4-BE49-F238E27FC236}">
                <a16:creationId xmlns:a16="http://schemas.microsoft.com/office/drawing/2014/main" id="{2138068B-FC02-AC78-CDC9-E2D36D959F69}"/>
              </a:ext>
            </a:extLst>
          </p:cNvPr>
          <p:cNvSpPr>
            <a:spLocks noGrp="1"/>
          </p:cNvSpPr>
          <p:nvPr>
            <p:ph type="sldNum" sz="quarter" idx="5"/>
          </p:nvPr>
        </p:nvSpPr>
        <p:spPr/>
        <p:txBody>
          <a:bodyPr/>
          <a:lstStyle/>
          <a:p>
            <a:fld id="{8D942FC2-A162-47B3-989B-571A62414964}" type="slidenum">
              <a:rPr lang="en-US" smtClean="0"/>
              <a:t>26</a:t>
            </a:fld>
            <a:endParaRPr lang="en-US" dirty="0"/>
          </a:p>
        </p:txBody>
      </p:sp>
    </p:spTree>
    <p:extLst>
      <p:ext uri="{BB962C8B-B14F-4D97-AF65-F5344CB8AC3E}">
        <p14:creationId xmlns:p14="http://schemas.microsoft.com/office/powerpoint/2010/main" val="37035805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9E4CF-1399-F647-036E-1EAA33A94F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65443C-75AE-E465-344D-AE4F87F5B5F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3B1DBF8-56EE-D5F0-C6DE-99DE459F3F50}"/>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KJV: Babbler</a:t>
            </a:r>
          </a:p>
          <a:p>
            <a:r>
              <a:rPr lang="en-US" sz="1200" kern="1200" dirty="0">
                <a:solidFill>
                  <a:schemeClr val="tx1"/>
                </a:solidFill>
                <a:effectLst/>
                <a:latin typeface="+mn-lt"/>
                <a:ea typeface="+mn-ea"/>
                <a:cs typeface="+mn-cs"/>
              </a:rPr>
              <a:t>CSB: ignorant show off.</a:t>
            </a:r>
          </a:p>
          <a:p>
            <a:r>
              <a:rPr lang="en-US" sz="1200" kern="1200" dirty="0">
                <a:solidFill>
                  <a:schemeClr val="tx1"/>
                </a:solidFill>
                <a:effectLst/>
                <a:latin typeface="+mn-lt"/>
                <a:ea typeface="+mn-ea"/>
                <a:cs typeface="+mn-cs"/>
              </a:rPr>
              <a:t>HCSB: pseudo-intellectual</a:t>
            </a:r>
          </a:p>
          <a:p>
            <a:r>
              <a:rPr lang="en-US" sz="1200" kern="1200" dirty="0">
                <a:solidFill>
                  <a:schemeClr val="tx1"/>
                </a:solidFill>
                <a:effectLst/>
                <a:latin typeface="+mn-lt"/>
                <a:ea typeface="+mn-ea"/>
                <a:cs typeface="+mn-cs"/>
              </a:rPr>
              <a:t>MSG: Moron</a:t>
            </a:r>
          </a:p>
          <a:p>
            <a:r>
              <a:rPr lang="en-US" sz="1200" kern="1200" dirty="0">
                <a:solidFill>
                  <a:schemeClr val="tx1"/>
                </a:solidFill>
                <a:effectLst/>
                <a:latin typeface="+mn-lt"/>
                <a:ea typeface="+mn-ea"/>
                <a:cs typeface="+mn-cs"/>
              </a:rPr>
              <a:t>NASB: Scavenger of tidbits</a:t>
            </a:r>
          </a:p>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836D3D9-2ED5-A6AB-F98B-89B27DCE034B}"/>
              </a:ext>
            </a:extLst>
          </p:cNvPr>
          <p:cNvSpPr>
            <a:spLocks noGrp="1"/>
          </p:cNvSpPr>
          <p:nvPr>
            <p:ph type="sldNum" sz="quarter" idx="5"/>
          </p:nvPr>
        </p:nvSpPr>
        <p:spPr/>
        <p:txBody>
          <a:bodyPr/>
          <a:lstStyle/>
          <a:p>
            <a:fld id="{8D942FC2-A162-47B3-989B-571A62414964}" type="slidenum">
              <a:rPr lang="en-US" smtClean="0"/>
              <a:t>27</a:t>
            </a:fld>
            <a:endParaRPr lang="en-US" dirty="0"/>
          </a:p>
        </p:txBody>
      </p:sp>
    </p:spTree>
    <p:extLst>
      <p:ext uri="{BB962C8B-B14F-4D97-AF65-F5344CB8AC3E}">
        <p14:creationId xmlns:p14="http://schemas.microsoft.com/office/powerpoint/2010/main" val="31772990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A7457-C862-AFB9-17A8-79A1F9FAD3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D8897-3E9F-AC5B-AD6D-B8C5FDBA0AA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0806EA9-EA43-16E8-4890-17A100EA968F}"/>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73F4C31-0454-0B0A-F8A9-9261E343EA5A}"/>
              </a:ext>
            </a:extLst>
          </p:cNvPr>
          <p:cNvSpPr>
            <a:spLocks noGrp="1"/>
          </p:cNvSpPr>
          <p:nvPr>
            <p:ph type="sldNum" sz="quarter" idx="5"/>
          </p:nvPr>
        </p:nvSpPr>
        <p:spPr/>
        <p:txBody>
          <a:bodyPr/>
          <a:lstStyle/>
          <a:p>
            <a:fld id="{8D942FC2-A162-47B3-989B-571A62414964}" type="slidenum">
              <a:rPr lang="en-US" smtClean="0"/>
              <a:t>28</a:t>
            </a:fld>
            <a:endParaRPr lang="en-US" dirty="0"/>
          </a:p>
        </p:txBody>
      </p:sp>
    </p:spTree>
    <p:extLst>
      <p:ext uri="{BB962C8B-B14F-4D97-AF65-F5344CB8AC3E}">
        <p14:creationId xmlns:p14="http://schemas.microsoft.com/office/powerpoint/2010/main" val="39120165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20415-CE30-A7A9-A751-09784E3D51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1E7686-A2B5-16E4-A8F1-CEB4FB9093D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A640C7F-CAB9-3FA5-1F62-8F9717E65195}"/>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776351E-2DDD-B899-8491-46398C6D1E40}"/>
              </a:ext>
            </a:extLst>
          </p:cNvPr>
          <p:cNvSpPr>
            <a:spLocks noGrp="1"/>
          </p:cNvSpPr>
          <p:nvPr>
            <p:ph type="sldNum" sz="quarter" idx="5"/>
          </p:nvPr>
        </p:nvSpPr>
        <p:spPr/>
        <p:txBody>
          <a:bodyPr/>
          <a:lstStyle/>
          <a:p>
            <a:fld id="{8D942FC2-A162-47B3-989B-571A62414964}" type="slidenum">
              <a:rPr lang="en-US" smtClean="0"/>
              <a:t>29</a:t>
            </a:fld>
            <a:endParaRPr lang="en-US" dirty="0"/>
          </a:p>
        </p:txBody>
      </p:sp>
    </p:spTree>
    <p:extLst>
      <p:ext uri="{BB962C8B-B14F-4D97-AF65-F5344CB8AC3E}">
        <p14:creationId xmlns:p14="http://schemas.microsoft.com/office/powerpoint/2010/main" val="13187436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4A866-56D7-8906-8955-6D511356E8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1C1ABC-C5FD-381C-6CC4-8F028596FA4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FCC7A7C-EEA9-DE0D-F40F-DD56B7F2E480}"/>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Next slide looks closer at Corinth</a:t>
            </a:r>
          </a:p>
        </p:txBody>
      </p:sp>
      <p:sp>
        <p:nvSpPr>
          <p:cNvPr id="4" name="Slide Number Placeholder 3">
            <a:extLst>
              <a:ext uri="{FF2B5EF4-FFF2-40B4-BE49-F238E27FC236}">
                <a16:creationId xmlns:a16="http://schemas.microsoft.com/office/drawing/2014/main" id="{6BA78252-CFB2-BE7C-0FB9-08449E495157}"/>
              </a:ext>
            </a:extLst>
          </p:cNvPr>
          <p:cNvSpPr>
            <a:spLocks noGrp="1"/>
          </p:cNvSpPr>
          <p:nvPr>
            <p:ph type="sldNum" sz="quarter" idx="5"/>
          </p:nvPr>
        </p:nvSpPr>
        <p:spPr/>
        <p:txBody>
          <a:bodyPr/>
          <a:lstStyle/>
          <a:p>
            <a:fld id="{8D942FC2-A162-47B3-989B-571A62414964}" type="slidenum">
              <a:rPr lang="en-US" smtClean="0"/>
              <a:t>30</a:t>
            </a:fld>
            <a:endParaRPr lang="en-US" dirty="0"/>
          </a:p>
        </p:txBody>
      </p:sp>
    </p:spTree>
    <p:extLst>
      <p:ext uri="{BB962C8B-B14F-4D97-AF65-F5344CB8AC3E}">
        <p14:creationId xmlns:p14="http://schemas.microsoft.com/office/powerpoint/2010/main" val="25860741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B02B5-3161-0B5C-6A6D-784F0B4B63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694846-37DE-606F-21A2-3BEB74D8DFD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ADBDE86-6858-C843-CEDF-61A2FD675A6D}"/>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5611DC9-07C3-14E1-D8DE-ED3E71477C1A}"/>
              </a:ext>
            </a:extLst>
          </p:cNvPr>
          <p:cNvSpPr>
            <a:spLocks noGrp="1"/>
          </p:cNvSpPr>
          <p:nvPr>
            <p:ph type="sldNum" sz="quarter" idx="5"/>
          </p:nvPr>
        </p:nvSpPr>
        <p:spPr/>
        <p:txBody>
          <a:bodyPr/>
          <a:lstStyle/>
          <a:p>
            <a:fld id="{8D942FC2-A162-47B3-989B-571A62414964}" type="slidenum">
              <a:rPr lang="en-US" smtClean="0"/>
              <a:t>31</a:t>
            </a:fld>
            <a:endParaRPr lang="en-US" dirty="0"/>
          </a:p>
        </p:txBody>
      </p:sp>
    </p:spTree>
    <p:extLst>
      <p:ext uri="{BB962C8B-B14F-4D97-AF65-F5344CB8AC3E}">
        <p14:creationId xmlns:p14="http://schemas.microsoft.com/office/powerpoint/2010/main" val="1413474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AAD0F-C576-0E0E-B572-B2017004DC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DA0DF2-1514-BE5B-B643-46AC49EFE0E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DCF491F-38E8-BB2B-20E3-13A4B2E7A34D}"/>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8D39D06-1C53-2538-861A-C08DAAA7DD52}"/>
              </a:ext>
            </a:extLst>
          </p:cNvPr>
          <p:cNvSpPr>
            <a:spLocks noGrp="1"/>
          </p:cNvSpPr>
          <p:nvPr>
            <p:ph type="sldNum" sz="quarter" idx="5"/>
          </p:nvPr>
        </p:nvSpPr>
        <p:spPr/>
        <p:txBody>
          <a:bodyPr/>
          <a:lstStyle/>
          <a:p>
            <a:fld id="{8D942FC2-A162-47B3-989B-571A62414964}" type="slidenum">
              <a:rPr lang="en-US" smtClean="0"/>
              <a:t>32</a:t>
            </a:fld>
            <a:endParaRPr lang="en-US" dirty="0"/>
          </a:p>
        </p:txBody>
      </p:sp>
    </p:spTree>
    <p:extLst>
      <p:ext uri="{BB962C8B-B14F-4D97-AF65-F5344CB8AC3E}">
        <p14:creationId xmlns:p14="http://schemas.microsoft.com/office/powerpoint/2010/main" val="35508672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E6B65-CB7E-0C4D-6091-4AA83CC65A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F6F6D0-6D7E-E5CE-857F-070CE36A6E6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3815D1E-0DDD-F48C-D996-5D61F9FC6BBB}"/>
              </a:ext>
            </a:extLst>
          </p:cNvPr>
          <p:cNvSpPr>
            <a:spLocks noGrp="1"/>
          </p:cNvSpPr>
          <p:nvPr>
            <p:ph type="body" idx="1"/>
          </p:nvPr>
        </p:nvSpPr>
        <p:spPr/>
        <p:txBody>
          <a:bodyPr/>
          <a:lstStyle/>
          <a:p>
            <a:r>
              <a:rPr lang="en-US" dirty="0"/>
              <a:t>SEN-</a:t>
            </a:r>
            <a:r>
              <a:rPr lang="en-US" dirty="0" err="1"/>
              <a:t>kree</a:t>
            </a:r>
            <a:r>
              <a:rPr lang="en-US" dirty="0"/>
              <a:t>-uh</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32397AA-1E29-6C5F-21C6-E5190DF6523F}"/>
              </a:ext>
            </a:extLst>
          </p:cNvPr>
          <p:cNvSpPr>
            <a:spLocks noGrp="1"/>
          </p:cNvSpPr>
          <p:nvPr>
            <p:ph type="sldNum" sz="quarter" idx="5"/>
          </p:nvPr>
        </p:nvSpPr>
        <p:spPr/>
        <p:txBody>
          <a:bodyPr/>
          <a:lstStyle/>
          <a:p>
            <a:fld id="{8D942FC2-A162-47B3-989B-571A62414964}" type="slidenum">
              <a:rPr lang="en-US" smtClean="0"/>
              <a:t>33</a:t>
            </a:fld>
            <a:endParaRPr lang="en-US" dirty="0"/>
          </a:p>
        </p:txBody>
      </p:sp>
    </p:spTree>
    <p:extLst>
      <p:ext uri="{BB962C8B-B14F-4D97-AF65-F5344CB8AC3E}">
        <p14:creationId xmlns:p14="http://schemas.microsoft.com/office/powerpoint/2010/main" val="34915532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01354-AD2D-FB0D-BD9F-02163B42B8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AE53D9-E7F3-4F95-5D91-9167621A408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AEE9D05-4656-6921-E3F7-89AD4AC7AB7A}"/>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E81CE64-8791-4AA4-1248-249271762B00}"/>
              </a:ext>
            </a:extLst>
          </p:cNvPr>
          <p:cNvSpPr>
            <a:spLocks noGrp="1"/>
          </p:cNvSpPr>
          <p:nvPr>
            <p:ph type="sldNum" sz="quarter" idx="5"/>
          </p:nvPr>
        </p:nvSpPr>
        <p:spPr/>
        <p:txBody>
          <a:bodyPr/>
          <a:lstStyle/>
          <a:p>
            <a:fld id="{8D942FC2-A162-47B3-989B-571A62414964}" type="slidenum">
              <a:rPr lang="en-US" smtClean="0"/>
              <a:t>34</a:t>
            </a:fld>
            <a:endParaRPr lang="en-US" dirty="0"/>
          </a:p>
        </p:txBody>
      </p:sp>
    </p:spTree>
    <p:extLst>
      <p:ext uri="{BB962C8B-B14F-4D97-AF65-F5344CB8AC3E}">
        <p14:creationId xmlns:p14="http://schemas.microsoft.com/office/powerpoint/2010/main" val="16463418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A090C-26CE-09C7-4919-6F4555A707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5BB8D0-9FE2-E5AE-0536-1DE3D1B1FF3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A7652C-2D03-EE4B-F1E7-07E463A41150}"/>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AAE2A0C-DF2A-5A8F-1070-C00D2BA7DC10}"/>
              </a:ext>
            </a:extLst>
          </p:cNvPr>
          <p:cNvSpPr>
            <a:spLocks noGrp="1"/>
          </p:cNvSpPr>
          <p:nvPr>
            <p:ph type="sldNum" sz="quarter" idx="5"/>
          </p:nvPr>
        </p:nvSpPr>
        <p:spPr/>
        <p:txBody>
          <a:bodyPr/>
          <a:lstStyle/>
          <a:p>
            <a:fld id="{8D942FC2-A162-47B3-989B-571A62414964}" type="slidenum">
              <a:rPr lang="en-US" smtClean="0"/>
              <a:t>35</a:t>
            </a:fld>
            <a:endParaRPr lang="en-US" dirty="0"/>
          </a:p>
        </p:txBody>
      </p:sp>
    </p:spTree>
    <p:extLst>
      <p:ext uri="{BB962C8B-B14F-4D97-AF65-F5344CB8AC3E}">
        <p14:creationId xmlns:p14="http://schemas.microsoft.com/office/powerpoint/2010/main" val="10274848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722 BC – Northern Kingdom taken by Assyria</a:t>
            </a:r>
          </a:p>
          <a:p>
            <a:r>
              <a:rPr lang="en-US" dirty="0"/>
              <a:t>586 BC – Nebuchadnezzar destroys Solomon’s Temple </a:t>
            </a:r>
          </a:p>
          <a:p>
            <a:r>
              <a:rPr lang="en-US" dirty="0"/>
              <a:t>Esther, 483-473 BC, in Susa</a:t>
            </a:r>
          </a:p>
          <a:p>
            <a:r>
              <a:rPr lang="en-US" dirty="0"/>
              <a:t>The “400 silent years” intertestamental between Malachi and John the Baptist, no new prophecy, </a:t>
            </a:r>
          </a:p>
          <a:p>
            <a:r>
              <a:rPr lang="en-US" dirty="0"/>
              <a:t>The Greek Empire under Alexander the Great, led to Hellenization and the adoption of “</a:t>
            </a:r>
            <a:r>
              <a:rPr lang="en-US" dirty="0" err="1"/>
              <a:t>Koine</a:t>
            </a:r>
            <a:r>
              <a:rPr lang="en-US" dirty="0"/>
              <a:t> Greek” as the common tongue) throughout the empire, like today’s English.</a:t>
            </a:r>
          </a:p>
          <a:p>
            <a:r>
              <a:rPr lang="en-US" dirty="0"/>
              <a:t>Rome, let things stay the same, as long as serve the empire. Build roads. </a:t>
            </a:r>
          </a:p>
        </p:txBody>
      </p:sp>
      <p:sp>
        <p:nvSpPr>
          <p:cNvPr id="4" name="Slide Number Placeholder 3"/>
          <p:cNvSpPr>
            <a:spLocks noGrp="1"/>
          </p:cNvSpPr>
          <p:nvPr>
            <p:ph type="sldNum" sz="quarter" idx="5"/>
          </p:nvPr>
        </p:nvSpPr>
        <p:spPr/>
        <p:txBody>
          <a:bodyPr/>
          <a:lstStyle/>
          <a:p>
            <a:fld id="{8D942FC2-A162-47B3-989B-571A62414964}" type="slidenum">
              <a:rPr lang="en-US" smtClean="0"/>
              <a:t>37</a:t>
            </a:fld>
            <a:endParaRPr lang="en-US" dirty="0"/>
          </a:p>
        </p:txBody>
      </p:sp>
    </p:spTree>
    <p:extLst>
      <p:ext uri="{BB962C8B-B14F-4D97-AF65-F5344CB8AC3E}">
        <p14:creationId xmlns:p14="http://schemas.microsoft.com/office/powerpoint/2010/main" val="18146963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1FFBD-01C5-FDE7-7C44-477A7B8CE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074D12-3403-DC10-FEEA-CEC9ACB0BE9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E0E7DEE-2C51-FAC4-B6ED-9DCB686592A8}"/>
              </a:ext>
            </a:extLst>
          </p:cNvPr>
          <p:cNvSpPr>
            <a:spLocks noGrp="1"/>
          </p:cNvSpPr>
          <p:nvPr>
            <p:ph type="body" idx="1"/>
          </p:nvPr>
        </p:nvSpPr>
        <p:spPr/>
        <p:txBody>
          <a:bodyPr/>
          <a:lstStyle/>
          <a:p>
            <a:pPr marL="0" lvl="0" indent="0">
              <a:buClr>
                <a:schemeClr val="bg2">
                  <a:lumMod val="40000"/>
                  <a:lumOff val="60000"/>
                </a:schemeClr>
              </a:buClr>
              <a:buFont typeface="Avenir Next LT Pro Light" panose="020B0304020202020204" pitchFamily="34" charset="0"/>
              <a:buNone/>
            </a:pPr>
            <a:r>
              <a:rPr lang="en-US" dirty="0"/>
              <a:t>ay-</a:t>
            </a:r>
            <a:r>
              <a:rPr lang="en-US" dirty="0" err="1"/>
              <a:t>haz</a:t>
            </a:r>
            <a:r>
              <a:rPr lang="en-US" dirty="0"/>
              <a:t>-</a:t>
            </a:r>
            <a:r>
              <a:rPr lang="en-US" dirty="0" err="1"/>
              <a:t>yoo</a:t>
            </a:r>
            <a:r>
              <a:rPr lang="en-US" dirty="0"/>
              <a:t>-EER-</a:t>
            </a:r>
            <a:r>
              <a:rPr lang="en-US" dirty="0" err="1"/>
              <a:t>uhs</a:t>
            </a:r>
            <a:endParaRPr lang="en-US" dirty="0"/>
          </a:p>
        </p:txBody>
      </p:sp>
      <p:sp>
        <p:nvSpPr>
          <p:cNvPr id="4" name="Slide Number Placeholder 3">
            <a:extLst>
              <a:ext uri="{FF2B5EF4-FFF2-40B4-BE49-F238E27FC236}">
                <a16:creationId xmlns:a16="http://schemas.microsoft.com/office/drawing/2014/main" id="{B931A4C7-AB82-B6F6-CE4A-25F2F5C63FDE}"/>
              </a:ext>
            </a:extLst>
          </p:cNvPr>
          <p:cNvSpPr>
            <a:spLocks noGrp="1"/>
          </p:cNvSpPr>
          <p:nvPr>
            <p:ph type="sldNum" sz="quarter" idx="5"/>
          </p:nvPr>
        </p:nvSpPr>
        <p:spPr/>
        <p:txBody>
          <a:bodyPr/>
          <a:lstStyle/>
          <a:p>
            <a:fld id="{8D942FC2-A162-47B3-989B-571A62414964}" type="slidenum">
              <a:rPr lang="en-US" smtClean="0"/>
              <a:t>38</a:t>
            </a:fld>
            <a:endParaRPr lang="en-US" dirty="0"/>
          </a:p>
        </p:txBody>
      </p:sp>
    </p:spTree>
    <p:extLst>
      <p:ext uri="{BB962C8B-B14F-4D97-AF65-F5344CB8AC3E}">
        <p14:creationId xmlns:p14="http://schemas.microsoft.com/office/powerpoint/2010/main" val="3139901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141426-8BB4-95F1-A94C-CBCCBCFC196B}"/>
              </a:ext>
            </a:extLst>
          </p:cNvPr>
          <p:cNvGrpSpPr/>
          <p:nvPr userDrawn="1"/>
        </p:nvGrpSpPr>
        <p:grpSpPr>
          <a:xfrm>
            <a:off x="9835514" y="59055"/>
            <a:ext cx="2286000" cy="2286000"/>
            <a:chOff x="9825989" y="87630"/>
            <a:chExt cx="2286000" cy="2286000"/>
          </a:xfrm>
        </p:grpSpPr>
        <p:sp>
          <p:nvSpPr>
            <p:cNvPr id="4" name="Right Triangle 3">
              <a:extLst>
                <a:ext uri="{FF2B5EF4-FFF2-40B4-BE49-F238E27FC236}">
                  <a16:creationId xmlns:a16="http://schemas.microsoft.com/office/drawing/2014/main" id="{B98830D2-AF05-F2CB-2D97-EAD0D6CAF742}"/>
                </a:ext>
              </a:extLst>
            </p:cNvPr>
            <p:cNvSpPr/>
            <p:nvPr userDrawn="1"/>
          </p:nvSpPr>
          <p:spPr>
            <a:xfrm rot="10800000">
              <a:off x="9825989" y="87630"/>
              <a:ext cx="2286000" cy="2286000"/>
            </a:xfrm>
            <a:prstGeom prst="rtTriangle">
              <a:avLst/>
            </a:prstGeom>
            <a:solidFill>
              <a:schemeClr val="bg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2444D91F-F5CA-0C93-E6BE-79DBE04589CC}"/>
                </a:ext>
              </a:extLst>
            </p:cNvPr>
            <p:cNvSpPr/>
            <p:nvPr userDrawn="1"/>
          </p:nvSpPr>
          <p:spPr>
            <a:xfrm>
              <a:off x="10968989" y="316230"/>
              <a:ext cx="914400" cy="914400"/>
            </a:xfrm>
            <a:prstGeom prst="ellipse">
              <a:avLst/>
            </a:prstGeom>
            <a:solidFill>
              <a:schemeClr val="bg1">
                <a:lumMod val="75000"/>
                <a:lumOff val="25000"/>
              </a:schemeClr>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t>A</a:t>
              </a:r>
            </a:p>
          </p:txBody>
        </p:sp>
      </p:grpSp>
      <p:sp>
        <p:nvSpPr>
          <p:cNvPr id="3" name="Text Placeholder 2">
            <a:extLst>
              <a:ext uri="{FF2B5EF4-FFF2-40B4-BE49-F238E27FC236}">
                <a16:creationId xmlns:a16="http://schemas.microsoft.com/office/drawing/2014/main" id="{DC58FF04-1179-80B1-0F0F-2A99C94E65F2}"/>
              </a:ext>
            </a:extLst>
          </p:cNvPr>
          <p:cNvSpPr>
            <a:spLocks noGrp="1"/>
          </p:cNvSpPr>
          <p:nvPr>
            <p:ph type="body" sz="quarter" idx="10"/>
          </p:nvPr>
        </p:nvSpPr>
        <p:spPr>
          <a:xfrm>
            <a:off x="114301" y="5133974"/>
            <a:ext cx="9711688" cy="1636395"/>
          </a:xfrm>
        </p:spPr>
        <p:txBody>
          <a:bodyPr anchor="ctr">
            <a:normAutofit/>
          </a:bodyPr>
          <a:lstStyle>
            <a:lvl1pPr marL="0" indent="0" algn="ctr">
              <a:lnSpc>
                <a:spcPct val="100000"/>
              </a:lnSpc>
              <a:spcBef>
                <a:spcPts val="0"/>
              </a:spcBef>
              <a:buFont typeface="Arial" panose="020B0604020202020204" pitchFamily="34" charset="0"/>
              <a:buNone/>
              <a:defRPr sz="3600" cap="none" baseline="0"/>
            </a:lvl1pPr>
            <a:lvl2pPr marL="360000" indent="0">
              <a:buNone/>
              <a:defRPr/>
            </a:lvl2pPr>
            <a:lvl3pPr marL="720000" indent="0">
              <a:buNone/>
              <a:defRPr/>
            </a:lvl3pPr>
            <a:lvl4pPr marL="1080000" indent="0">
              <a:buNone/>
              <a:defRPr/>
            </a:lvl4pPr>
            <a:lvl5pPr marL="1440000" indent="0">
              <a:buNone/>
              <a:defRPr/>
            </a:lvl5pPr>
          </a:lstStyle>
          <a:p>
            <a:pPr lvl="0"/>
            <a:r>
              <a:rPr lang="en-US" dirty="0"/>
              <a:t>Click to edit Master text styles</a:t>
            </a:r>
          </a:p>
        </p:txBody>
      </p:sp>
    </p:spTree>
    <p:extLst>
      <p:ext uri="{BB962C8B-B14F-4D97-AF65-F5344CB8AC3E}">
        <p14:creationId xmlns:p14="http://schemas.microsoft.com/office/powerpoint/2010/main" val="54667092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A217A-A229-4751-8D09-0CAD914F6286}"/>
              </a:ext>
            </a:extLst>
          </p:cNvPr>
          <p:cNvSpPr>
            <a:spLocks noGrp="1"/>
          </p:cNvSpPr>
          <p:nvPr>
            <p:ph type="title"/>
          </p:nvPr>
        </p:nvSpPr>
        <p:spPr>
          <a:xfrm>
            <a:off x="28574" y="27484"/>
            <a:ext cx="12115801" cy="639265"/>
          </a:xfrm>
        </p:spPr>
        <p:txBody>
          <a:bodyPr>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A9DEA33-60C3-4B28-B3EF-E93D6D46A309}"/>
              </a:ext>
            </a:extLst>
          </p:cNvPr>
          <p:cNvSpPr>
            <a:spLocks noGrp="1"/>
          </p:cNvSpPr>
          <p:nvPr>
            <p:ph idx="1"/>
          </p:nvPr>
        </p:nvSpPr>
        <p:spPr>
          <a:xfrm>
            <a:off x="28574" y="733425"/>
            <a:ext cx="12115801" cy="6097091"/>
          </a:xfrm>
        </p:spPr>
        <p:txBody>
          <a:bodyPr/>
          <a:lstStyle>
            <a:lvl1pPr>
              <a:defRPr i="0"/>
            </a:lvl1pPr>
            <a:lvl2pPr>
              <a:defRPr i="0"/>
            </a:lvl2pPr>
            <a:lvl3pPr>
              <a:defRPr i="0"/>
            </a:lvl3pPr>
            <a:lvl4pPr>
              <a:defRPr i="0"/>
            </a:lvl4pPr>
            <a:lvl5pPr>
              <a:defRPr i="0"/>
            </a:lvl5pPr>
            <a:lvl6pPr>
              <a:buFont typeface="Avenir Next LT Pro Light" panose="020B0304020202020204" pitchFamily="34" charset="0"/>
              <a:buChar char="›"/>
              <a:defRPr/>
            </a:lvl6pPr>
            <a:lvl7pPr marL="2514600" indent="-228600">
              <a:buClr>
                <a:srgbClr val="FFFF00"/>
              </a:buClr>
              <a:tabLst/>
              <a:defRPr/>
            </a:lvl7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endParaRPr lang="en-US" dirty="0"/>
          </a:p>
        </p:txBody>
      </p:sp>
    </p:spTree>
    <p:extLst>
      <p:ext uri="{BB962C8B-B14F-4D97-AF65-F5344CB8AC3E}">
        <p14:creationId xmlns:p14="http://schemas.microsoft.com/office/powerpoint/2010/main" val="203267059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9DEA33-60C3-4B28-B3EF-E93D6D46A309}"/>
              </a:ext>
            </a:extLst>
          </p:cNvPr>
          <p:cNvSpPr>
            <a:spLocks noGrp="1"/>
          </p:cNvSpPr>
          <p:nvPr>
            <p:ph idx="1"/>
          </p:nvPr>
        </p:nvSpPr>
        <p:spPr>
          <a:xfrm>
            <a:off x="19050" y="28575"/>
            <a:ext cx="12125325" cy="6777989"/>
          </a:xfrm>
        </p:spPr>
        <p:txBody>
          <a:bodyPr anchor="ctr"/>
          <a:lstStyle>
            <a:lvl1pPr>
              <a:defRPr i="0"/>
            </a:lvl1pPr>
            <a:lvl2pPr>
              <a:defRPr i="0"/>
            </a:lvl2pPr>
            <a:lvl3pPr>
              <a:defRPr i="0"/>
            </a:lvl3pPr>
            <a:lvl4pPr>
              <a:defRPr i="0"/>
            </a:lvl4pPr>
            <a:lvl5pPr>
              <a:defRPr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0018056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D013D-A80D-4455-B886-0C3448294C02}"/>
              </a:ext>
            </a:extLst>
          </p:cNvPr>
          <p:cNvSpPr>
            <a:spLocks noGrp="1"/>
          </p:cNvSpPr>
          <p:nvPr>
            <p:ph type="title"/>
          </p:nvPr>
        </p:nvSpPr>
        <p:spPr>
          <a:xfrm>
            <a:off x="38099" y="27485"/>
            <a:ext cx="12087225" cy="629740"/>
          </a:xfrm>
        </p:spPr>
        <p:txBody>
          <a:bodyPr>
            <a:noAutofit/>
          </a:bodyPr>
          <a:lstStyle>
            <a:lvl1pPr algn="ct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4A99D3AB-20B9-4D90-8106-506F443682C8}"/>
              </a:ext>
            </a:extLst>
          </p:cNvPr>
          <p:cNvSpPr>
            <a:spLocks noGrp="1"/>
          </p:cNvSpPr>
          <p:nvPr>
            <p:ph sz="half" idx="1"/>
          </p:nvPr>
        </p:nvSpPr>
        <p:spPr>
          <a:xfrm>
            <a:off x="38099" y="742950"/>
            <a:ext cx="5951221" cy="6087565"/>
          </a:xfrm>
          <a:ln w="19050">
            <a:solidFill>
              <a:schemeClr val="bg2">
                <a:lumMod val="40000"/>
                <a:lumOff val="60000"/>
              </a:schemeClr>
            </a:solidFill>
          </a:ln>
        </p:spPr>
        <p:txBody>
          <a:bodyPr/>
          <a:lstStyle>
            <a:lvl1pPr>
              <a:defRPr i="0"/>
            </a:lvl1pPr>
            <a:lvl2pPr>
              <a:defRPr i="0"/>
            </a:lvl2pPr>
            <a:lvl3pPr>
              <a:defRPr i="0"/>
            </a:lvl3pPr>
            <a:lvl4pPr>
              <a:defRPr i="0"/>
            </a:lvl4pPr>
            <a:lvl5pPr>
              <a:defRPr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5F9DF39-257F-4C10-A7B4-1AA1C66F28E9}"/>
              </a:ext>
            </a:extLst>
          </p:cNvPr>
          <p:cNvSpPr>
            <a:spLocks noGrp="1"/>
          </p:cNvSpPr>
          <p:nvPr>
            <p:ph sz="half" idx="2"/>
          </p:nvPr>
        </p:nvSpPr>
        <p:spPr>
          <a:xfrm>
            <a:off x="6096000" y="742950"/>
            <a:ext cx="6057901" cy="6087565"/>
          </a:xfrm>
          <a:ln w="19050">
            <a:solidFill>
              <a:schemeClr val="bg2">
                <a:lumMod val="40000"/>
                <a:lumOff val="60000"/>
              </a:schemeClr>
            </a:solidFill>
          </a:ln>
        </p:spPr>
        <p:txBody>
          <a:bodyPr/>
          <a:lstStyle>
            <a:lvl1pPr>
              <a:defRPr i="0"/>
            </a:lvl1pPr>
            <a:lvl2pPr>
              <a:defRPr i="0"/>
            </a:lvl2pPr>
            <a:lvl3pPr>
              <a:defRPr i="0"/>
            </a:lvl3pPr>
            <a:lvl4pPr>
              <a:defRPr i="0"/>
            </a:lvl4pPr>
            <a:lvl5pPr>
              <a:defRPr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2928027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0855A-C7D7-455F-BD47-AB4221DD0240}"/>
              </a:ext>
            </a:extLst>
          </p:cNvPr>
          <p:cNvSpPr>
            <a:spLocks noGrp="1"/>
          </p:cNvSpPr>
          <p:nvPr>
            <p:ph type="title"/>
          </p:nvPr>
        </p:nvSpPr>
        <p:spPr>
          <a:xfrm>
            <a:off x="1074420" y="1079500"/>
            <a:ext cx="10069830" cy="4689475"/>
          </a:xfrm>
          <a:solidFill>
            <a:schemeClr val="bg1">
              <a:lumMod val="85000"/>
              <a:lumOff val="15000"/>
            </a:schemeClr>
          </a:solidFill>
        </p:spPr>
        <p:txBody>
          <a:bodyPr anchor="ctr"/>
          <a:lstStyle>
            <a:lvl1pPr algn="ctr">
              <a:defRPr sz="4000" cap="none" baseline="0"/>
            </a:lvl1pPr>
          </a:lstStyle>
          <a:p>
            <a:r>
              <a:rPr lang="en-US" dirty="0"/>
              <a:t>Click to edit Master title style</a:t>
            </a:r>
          </a:p>
        </p:txBody>
      </p:sp>
    </p:spTree>
    <p:extLst>
      <p:ext uri="{BB962C8B-B14F-4D97-AF65-F5344CB8AC3E}">
        <p14:creationId xmlns:p14="http://schemas.microsoft.com/office/powerpoint/2010/main" val="312726884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0855A-C7D7-455F-BD47-AB4221DD0240}"/>
              </a:ext>
            </a:extLst>
          </p:cNvPr>
          <p:cNvSpPr>
            <a:spLocks noGrp="1"/>
          </p:cNvSpPr>
          <p:nvPr>
            <p:ph type="title"/>
          </p:nvPr>
        </p:nvSpPr>
        <p:spPr>
          <a:xfrm>
            <a:off x="1074420" y="1031876"/>
            <a:ext cx="10069830" cy="2349500"/>
          </a:xfrm>
          <a:solidFill>
            <a:schemeClr val="bg1">
              <a:lumMod val="85000"/>
              <a:lumOff val="15000"/>
            </a:schemeClr>
          </a:solidFill>
          <a:ln>
            <a:noFill/>
          </a:ln>
        </p:spPr>
        <p:txBody>
          <a:bodyPr anchor="b"/>
          <a:lstStyle>
            <a:lvl1pPr algn="ctr">
              <a:defRPr sz="4000" cap="none" baseline="0"/>
            </a:lvl1pPr>
          </a:lstStyle>
          <a:p>
            <a:r>
              <a:rPr lang="en-US" dirty="0"/>
              <a:t>Click to edit Master title style</a:t>
            </a:r>
          </a:p>
        </p:txBody>
      </p:sp>
    </p:spTree>
    <p:extLst>
      <p:ext uri="{BB962C8B-B14F-4D97-AF65-F5344CB8AC3E}">
        <p14:creationId xmlns:p14="http://schemas.microsoft.com/office/powerpoint/2010/main" val="340548335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92C10-AA78-B14F-DFB6-7E0B54B12D21}"/>
              </a:ext>
            </a:extLst>
          </p:cNvPr>
          <p:cNvSpPr>
            <a:spLocks noGrp="1"/>
          </p:cNvSpPr>
          <p:nvPr>
            <p:ph type="title"/>
          </p:nvPr>
        </p:nvSpPr>
        <p:spPr>
          <a:xfrm>
            <a:off x="59871" y="27484"/>
            <a:ext cx="12087225" cy="658315"/>
          </a:xfrm>
        </p:spPr>
        <p:txBody>
          <a:bodyPr>
            <a:no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416916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0855A-C7D7-455F-BD47-AB4221DD0240}"/>
              </a:ext>
            </a:extLst>
          </p:cNvPr>
          <p:cNvSpPr>
            <a:spLocks noGrp="1"/>
          </p:cNvSpPr>
          <p:nvPr>
            <p:ph type="title"/>
          </p:nvPr>
        </p:nvSpPr>
        <p:spPr>
          <a:xfrm>
            <a:off x="1074420" y="1830351"/>
            <a:ext cx="10069830" cy="3833849"/>
          </a:xfrm>
          <a:solidFill>
            <a:schemeClr val="bg1">
              <a:lumMod val="85000"/>
              <a:lumOff val="15000"/>
            </a:schemeClr>
          </a:solidFill>
        </p:spPr>
        <p:txBody>
          <a:bodyPr anchor="ctr"/>
          <a:lstStyle>
            <a:lvl1pPr algn="ctr">
              <a:defRPr sz="4000" cap="none" baseline="0"/>
            </a:lvl1pPr>
          </a:lstStyle>
          <a:p>
            <a:r>
              <a:rPr lang="en-US" dirty="0"/>
              <a:t>Click to edit Master title style</a:t>
            </a:r>
          </a:p>
        </p:txBody>
      </p:sp>
      <p:sp>
        <p:nvSpPr>
          <p:cNvPr id="5" name="Text Placeholder 4">
            <a:extLst>
              <a:ext uri="{FF2B5EF4-FFF2-40B4-BE49-F238E27FC236}">
                <a16:creationId xmlns:a16="http://schemas.microsoft.com/office/drawing/2014/main" id="{806B05F2-9D55-C606-AC83-8C2276BB4DF5}"/>
              </a:ext>
            </a:extLst>
          </p:cNvPr>
          <p:cNvSpPr>
            <a:spLocks noGrp="1"/>
          </p:cNvSpPr>
          <p:nvPr>
            <p:ph type="body" sz="quarter" idx="10"/>
          </p:nvPr>
        </p:nvSpPr>
        <p:spPr>
          <a:xfrm>
            <a:off x="54428" y="32655"/>
            <a:ext cx="12094030" cy="642260"/>
          </a:xfrm>
          <a:solidFill>
            <a:schemeClr val="bg2">
              <a:lumMod val="40000"/>
              <a:lumOff val="60000"/>
            </a:schemeClr>
          </a:solidFill>
        </p:spPr>
        <p:txBody>
          <a:bodyPr anchor="ctr">
            <a:normAutofit/>
          </a:bodyPr>
          <a:lstStyle>
            <a:lvl1pPr marL="0" indent="0" algn="ctr">
              <a:buNone/>
              <a:defRPr sz="3600">
                <a:latin typeface="Rockwell Nova Light (Headings)"/>
              </a:defRPr>
            </a:lvl1pPr>
          </a:lstStyle>
          <a:p>
            <a:pPr lvl="0"/>
            <a:r>
              <a:rPr lang="en-US" dirty="0"/>
              <a:t>Click to edit Master text styles</a:t>
            </a:r>
          </a:p>
        </p:txBody>
      </p:sp>
    </p:spTree>
    <p:extLst>
      <p:ext uri="{BB962C8B-B14F-4D97-AF65-F5344CB8AC3E}">
        <p14:creationId xmlns:p14="http://schemas.microsoft.com/office/powerpoint/2010/main" val="210466413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012619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00152-D18D-4405-8FB2-5985831B57A0}"/>
              </a:ext>
            </a:extLst>
          </p:cNvPr>
          <p:cNvSpPr>
            <a:spLocks noGrp="1"/>
          </p:cNvSpPr>
          <p:nvPr>
            <p:ph type="title"/>
          </p:nvPr>
        </p:nvSpPr>
        <p:spPr>
          <a:xfrm>
            <a:off x="19048" y="38371"/>
            <a:ext cx="12153901" cy="629740"/>
          </a:xfrm>
          <a:prstGeom prst="rect">
            <a:avLst/>
          </a:prstGeom>
          <a:solidFill>
            <a:schemeClr val="bg2">
              <a:lumMod val="40000"/>
              <a:lumOff val="60000"/>
            </a:schemeClr>
          </a:solidFill>
          <a:ln w="25400">
            <a:solidFill>
              <a:schemeClr val="bg2">
                <a:lumMod val="40000"/>
                <a:lumOff val="60000"/>
              </a:schemeClr>
            </a:solidFill>
          </a:ln>
        </p:spPr>
        <p:txBody>
          <a:bodyPr vert="horz" lIns="0" tIns="0" rIns="0" bIns="0" rtlCol="0" anchor="ctr" anchorCtr="0">
            <a:noAutofit/>
          </a:bodyPr>
          <a:lstStyle/>
          <a:p>
            <a:r>
              <a:rPr lang="en-US" dirty="0"/>
              <a:t>Click to edit Master title style</a:t>
            </a:r>
          </a:p>
        </p:txBody>
      </p:sp>
      <p:sp>
        <p:nvSpPr>
          <p:cNvPr id="3" name="Text Placeholder 2">
            <a:extLst>
              <a:ext uri="{FF2B5EF4-FFF2-40B4-BE49-F238E27FC236}">
                <a16:creationId xmlns:a16="http://schemas.microsoft.com/office/drawing/2014/main" id="{722E92E1-0C4A-474E-8E29-8DB404101BA7}"/>
              </a:ext>
            </a:extLst>
          </p:cNvPr>
          <p:cNvSpPr>
            <a:spLocks noGrp="1"/>
          </p:cNvSpPr>
          <p:nvPr>
            <p:ph type="body" idx="1"/>
          </p:nvPr>
        </p:nvSpPr>
        <p:spPr>
          <a:xfrm>
            <a:off x="19048" y="723900"/>
            <a:ext cx="12153901" cy="6106615"/>
          </a:xfrm>
          <a:prstGeom prst="rect">
            <a:avLst/>
          </a:prstGeom>
          <a:noFill/>
          <a:ln w="25400">
            <a:solidFill>
              <a:schemeClr val="bg2">
                <a:lumMod val="40000"/>
                <a:lumOff val="60000"/>
              </a:schemeClr>
            </a:solidFill>
          </a:ln>
        </p:spPr>
        <p:txBody>
          <a:bodyPr vert="horz" lIns="0" tIns="0" rIns="0" bIns="0" rtlCol="0" anchor="t" anchorCtr="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endParaRPr lang="en-US" dirty="0"/>
          </a:p>
          <a:p>
            <a:pPr lvl="6"/>
            <a:endParaRPr lang="en-US" dirty="0"/>
          </a:p>
        </p:txBody>
      </p:sp>
    </p:spTree>
    <p:extLst>
      <p:ext uri="{BB962C8B-B14F-4D97-AF65-F5344CB8AC3E}">
        <p14:creationId xmlns:p14="http://schemas.microsoft.com/office/powerpoint/2010/main" val="2488841541"/>
      </p:ext>
    </p:extLst>
  </p:cSld>
  <p:clrMap bg1="dk1" tx1="lt1" bg2="dk2" tx2="lt2" accent1="accent1" accent2="accent2" accent3="accent3" accent4="accent4" accent5="accent5" accent6="accent6" hlink="hlink" folHlink="folHlink"/>
  <p:sldLayoutIdLst>
    <p:sldLayoutId id="2147483705" r:id="rId1"/>
    <p:sldLayoutId id="2147483713" r:id="rId2"/>
    <p:sldLayoutId id="2147483711" r:id="rId3"/>
    <p:sldLayoutId id="2147483707" r:id="rId4"/>
    <p:sldLayoutId id="2147483709" r:id="rId5"/>
    <p:sldLayoutId id="2147483714" r:id="rId6"/>
    <p:sldLayoutId id="2147483712" r:id="rId7"/>
    <p:sldLayoutId id="2147483715" r:id="rId8"/>
    <p:sldLayoutId id="2147483710" r:id="rId9"/>
  </p:sldLayoutIdLst>
  <p:hf sldNum="0" hdr="0" ftr="0" dt="0"/>
  <p:txStyles>
    <p:titleStyle>
      <a:lvl1pPr algn="ctr" defTabSz="914400" rtl="0" eaLnBrk="1" latinLnBrk="0" hangingPunct="1">
        <a:lnSpc>
          <a:spcPct val="100000"/>
        </a:lnSpc>
        <a:spcBef>
          <a:spcPct val="0"/>
        </a:spcBef>
        <a:buNone/>
        <a:defRPr sz="3600" kern="1200" cap="none" spc="400" baseline="0">
          <a:solidFill>
            <a:schemeClr val="tx1"/>
          </a:solidFill>
          <a:latin typeface="+mj-lt"/>
          <a:ea typeface="+mj-ea"/>
          <a:cs typeface="+mj-cs"/>
        </a:defRPr>
      </a:lvl1pPr>
    </p:titleStyle>
    <p:bodyStyle>
      <a:lvl1pPr marL="360000" indent="-360000" algn="l" defTabSz="914400" rtl="0" eaLnBrk="1" latinLnBrk="0" hangingPunct="1">
        <a:lnSpc>
          <a:spcPct val="125000"/>
        </a:lnSpc>
        <a:spcBef>
          <a:spcPts val="1000"/>
        </a:spcBef>
        <a:buClr>
          <a:schemeClr val="bg2">
            <a:lumMod val="40000"/>
            <a:lumOff val="60000"/>
          </a:schemeClr>
        </a:buClr>
        <a:buFont typeface="Avenir Next LT Pro Light" panose="020B0304020202020204" pitchFamily="34" charset="0"/>
        <a:buChar char="†"/>
        <a:defRPr sz="2800" kern="1200">
          <a:solidFill>
            <a:schemeClr val="tx1"/>
          </a:solidFill>
          <a:latin typeface="+mn-lt"/>
          <a:ea typeface="+mn-ea"/>
          <a:cs typeface="+mn-cs"/>
        </a:defRPr>
      </a:lvl1pPr>
      <a:lvl2pPr marL="702900" indent="-342900" algn="l" defTabSz="914400" rtl="0" eaLnBrk="1" latinLnBrk="0" hangingPunct="1">
        <a:lnSpc>
          <a:spcPct val="125000"/>
        </a:lnSpc>
        <a:spcBef>
          <a:spcPts val="500"/>
        </a:spcBef>
        <a:buClr>
          <a:schemeClr val="bg2">
            <a:lumMod val="40000"/>
            <a:lumOff val="60000"/>
          </a:schemeClr>
        </a:buClr>
        <a:buFont typeface="Wingdings" panose="05000000000000000000" pitchFamily="2" charset="2"/>
        <a:buChar char="Ø"/>
        <a:defRPr sz="2400" i="1" kern="1200">
          <a:solidFill>
            <a:schemeClr val="tx1"/>
          </a:solidFill>
          <a:latin typeface="+mn-lt"/>
          <a:ea typeface="+mn-ea"/>
          <a:cs typeface="+mn-cs"/>
        </a:defRPr>
      </a:lvl2pPr>
      <a:lvl3pPr marL="1080000" indent="-360000" algn="l" defTabSz="914400" rtl="0" eaLnBrk="1" latinLnBrk="0" hangingPunct="1">
        <a:lnSpc>
          <a:spcPct val="125000"/>
        </a:lnSpc>
        <a:spcBef>
          <a:spcPts val="500"/>
        </a:spcBef>
        <a:buClr>
          <a:schemeClr val="bg2">
            <a:lumMod val="40000"/>
            <a:lumOff val="60000"/>
          </a:schemeClr>
        </a:buClr>
        <a:buFont typeface="Wingdings" panose="05000000000000000000" pitchFamily="2" charset="2"/>
        <a:buChar char="v"/>
        <a:defRPr sz="2400" kern="1200">
          <a:solidFill>
            <a:schemeClr val="tx1"/>
          </a:solidFill>
          <a:latin typeface="+mn-lt"/>
          <a:ea typeface="+mn-ea"/>
          <a:cs typeface="+mn-cs"/>
        </a:defRPr>
      </a:lvl3pPr>
      <a:lvl4pPr marL="1422900" indent="-342900" algn="l" defTabSz="914400" rtl="0" eaLnBrk="1" latinLnBrk="0" hangingPunct="1">
        <a:lnSpc>
          <a:spcPct val="125000"/>
        </a:lnSpc>
        <a:spcBef>
          <a:spcPts val="500"/>
        </a:spcBef>
        <a:buClr>
          <a:schemeClr val="bg2">
            <a:lumMod val="40000"/>
            <a:lumOff val="60000"/>
          </a:schemeClr>
        </a:buClr>
        <a:buSzPct val="75000"/>
        <a:buFont typeface="Wingdings" panose="05000000000000000000" pitchFamily="2" charset="2"/>
        <a:buChar char="q"/>
        <a:defRPr sz="2400" i="1" kern="1200">
          <a:solidFill>
            <a:schemeClr val="tx1"/>
          </a:solidFill>
          <a:latin typeface="+mn-lt"/>
          <a:ea typeface="+mn-ea"/>
          <a:cs typeface="+mn-cs"/>
        </a:defRPr>
      </a:lvl4pPr>
      <a:lvl5pPr marL="1800000" indent="-360000" algn="l" defTabSz="914400" rtl="0" eaLnBrk="1" latinLnBrk="0" hangingPunct="1">
        <a:lnSpc>
          <a:spcPct val="125000"/>
        </a:lnSpc>
        <a:spcBef>
          <a:spcPts val="500"/>
        </a:spcBef>
        <a:buClr>
          <a:schemeClr val="bg2">
            <a:lumMod val="40000"/>
            <a:lumOff val="60000"/>
          </a:schemeClr>
        </a:buClr>
        <a:buSzPct val="125000"/>
        <a:buFont typeface="Arial" panose="020B0604020202020204" pitchFamily="34" charset="0"/>
        <a:buChar char="•"/>
        <a:defRPr sz="2400" kern="1200">
          <a:solidFill>
            <a:schemeClr val="tx1"/>
          </a:solidFill>
          <a:latin typeface="+mn-lt"/>
          <a:ea typeface="+mn-ea"/>
          <a:cs typeface="+mn-cs"/>
        </a:defRPr>
      </a:lvl5pPr>
      <a:lvl6pPr marL="2057400" indent="-228600" algn="l" defTabSz="914400" rtl="0" eaLnBrk="1" latinLnBrk="0" hangingPunct="1">
        <a:lnSpc>
          <a:spcPct val="125000"/>
        </a:lnSpc>
        <a:spcBef>
          <a:spcPts val="500"/>
        </a:spcBef>
        <a:buClr>
          <a:schemeClr val="bg2">
            <a:lumMod val="40000"/>
            <a:lumOff val="60000"/>
          </a:schemeClr>
        </a:buClr>
        <a:buSzPct val="150000"/>
        <a:buFont typeface="Avenir Next LT Pro Light" panose="020B0304020202020204" pitchFamily="34" charset="0"/>
        <a:buChar char="›"/>
        <a:defRPr sz="2400" kern="1200">
          <a:solidFill>
            <a:schemeClr val="tx1"/>
          </a:solidFill>
          <a:latin typeface="+mn-lt"/>
          <a:ea typeface="+mn-ea"/>
          <a:cs typeface="+mn-cs"/>
        </a:defRPr>
      </a:lvl6pPr>
      <a:lvl7pPr marL="2400300" indent="-342900" algn="l" defTabSz="914400" rtl="0" eaLnBrk="1" latinLnBrk="0" hangingPunct="1">
        <a:lnSpc>
          <a:spcPct val="90000"/>
        </a:lnSpc>
        <a:spcBef>
          <a:spcPts val="500"/>
        </a:spcBef>
        <a:buClr>
          <a:schemeClr val="bg2">
            <a:lumMod val="40000"/>
            <a:lumOff val="60000"/>
          </a:schemeClr>
        </a:buClr>
        <a:buFont typeface="Avenir Next LT Pro Light" panose="020B0304020202020204" pitchFamily="34" charset="0"/>
        <a:buChar char="†"/>
        <a:defRPr sz="2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19">
          <p15:clr>
            <a:srgbClr val="5ACBF0"/>
          </p15:clr>
        </p15:guide>
        <p15:guide id="2" pos="1731">
          <p15:clr>
            <a:srgbClr val="5ACBF0"/>
          </p15:clr>
        </p15:guide>
        <p15:guide id="3" pos="3140">
          <p15:clr>
            <a:srgbClr val="5ACBF0"/>
          </p15:clr>
        </p15:guide>
        <p15:guide id="4" pos="3488">
          <p15:clr>
            <a:srgbClr val="5ACBF0"/>
          </p15:clr>
        </p15:guide>
        <p15:guide id="5" pos="2788">
          <p15:clr>
            <a:srgbClr val="5ACBF0"/>
          </p15:clr>
        </p15:guide>
        <p15:guide id="6" pos="2434">
          <p15:clr>
            <a:srgbClr val="5ACBF0"/>
          </p15:clr>
        </p15:guide>
        <p15:guide id="7" pos="2084">
          <p15:clr>
            <a:srgbClr val="5ACBF0"/>
          </p15:clr>
        </p15:guide>
        <p15:guide id="8" pos="341">
          <p15:clr>
            <a:srgbClr val="F26B43"/>
          </p15:clr>
        </p15:guide>
        <p15:guide id="9" pos="1384">
          <p15:clr>
            <a:srgbClr val="5ACBF0"/>
          </p15:clr>
        </p15:guide>
        <p15:guide id="10" pos="1032">
          <p15:clr>
            <a:srgbClr val="5ACBF0"/>
          </p15:clr>
        </p15:guide>
        <p15:guide id="11" pos="680">
          <p15:clr>
            <a:srgbClr val="FDE53C"/>
          </p15:clr>
        </p15:guide>
        <p15:guide id="12" pos="4192">
          <p15:clr>
            <a:srgbClr val="5ACBF0"/>
          </p15:clr>
        </p15:guide>
        <p15:guide id="13" pos="4543">
          <p15:clr>
            <a:srgbClr val="5ACBF0"/>
          </p15:clr>
        </p15:guide>
        <p15:guide id="14" pos="4892">
          <p15:clr>
            <a:srgbClr val="5ACBF0"/>
          </p15:clr>
        </p15:guide>
        <p15:guide id="15" pos="5244">
          <p15:clr>
            <a:srgbClr val="5ACBF0"/>
          </p15:clr>
        </p15:guide>
        <p15:guide id="16" pos="5596">
          <p15:clr>
            <a:srgbClr val="5ACBF0"/>
          </p15:clr>
        </p15:guide>
        <p15:guide id="17" pos="5948">
          <p15:clr>
            <a:srgbClr val="5ACBF0"/>
          </p15:clr>
        </p15:guide>
        <p15:guide id="18" pos="6296">
          <p15:clr>
            <a:srgbClr val="5ACBF0"/>
          </p15:clr>
        </p15:guide>
        <p15:guide id="19" pos="6648">
          <p15:clr>
            <a:srgbClr val="5ACBF0"/>
          </p15:clr>
        </p15:guide>
        <p15:guide id="20" pos="6996">
          <p15:clr>
            <a:srgbClr val="FDE53C"/>
          </p15:clr>
        </p15:guide>
        <p15:guide id="21" orient="horz" pos="335">
          <p15:clr>
            <a:srgbClr val="F26B43"/>
          </p15:clr>
        </p15:guide>
        <p15:guide id="22" orient="horz" pos="680">
          <p15:clr>
            <a:srgbClr val="FDE53C"/>
          </p15:clr>
        </p15:guide>
        <p15:guide id="23" orient="horz" pos="1050">
          <p15:clr>
            <a:srgbClr val="5ACBF0"/>
          </p15:clr>
        </p15:guide>
        <p15:guide id="24" orient="horz" pos="1791">
          <p15:clr>
            <a:srgbClr val="5ACBF0"/>
          </p15:clr>
        </p15:guide>
        <p15:guide id="26" orient="horz" pos="2530">
          <p15:clr>
            <a:srgbClr val="5ACBF0"/>
          </p15:clr>
        </p15:guide>
        <p15:guide id="27" orient="horz" pos="2899">
          <p15:clr>
            <a:srgbClr val="5ACBF0"/>
          </p15:clr>
        </p15:guide>
        <p15:guide id="28" orient="horz" pos="3268">
          <p15:clr>
            <a:srgbClr val="5ACBF0"/>
          </p15:clr>
        </p15:guide>
        <p15:guide id="29" orient="horz" pos="3634">
          <p15:clr>
            <a:srgbClr val="FDE53C"/>
          </p15:clr>
        </p15:guide>
        <p15:guide id="30" orient="horz" pos="3979">
          <p15:clr>
            <a:srgbClr val="F26B43"/>
          </p15:clr>
        </p15:guide>
        <p15:guide id="31" orient="horz" pos="2160">
          <p15:clr>
            <a:srgbClr val="FDE53C"/>
          </p15:clr>
        </p15:guide>
        <p15:guide id="32" pos="7340">
          <p15:clr>
            <a:srgbClr val="F26B43"/>
          </p15:clr>
        </p15:guide>
        <p15:guide id="33" pos="3840">
          <p15:clr>
            <a:srgbClr val="FDE53C"/>
          </p15:clr>
        </p15:guide>
        <p15:guide id="34" orient="horz" pos="637">
          <p15:clr>
            <a:srgbClr val="C35EA4"/>
          </p15:clr>
        </p15:guide>
        <p15:guide id="35" orient="horz" pos="1128">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AB261C-AE65-40E6-929C-7023BFC8F2FF}"/>
              </a:ext>
            </a:extLst>
          </p:cNvPr>
          <p:cNvSpPr>
            <a:spLocks noGrp="1"/>
          </p:cNvSpPr>
          <p:nvPr>
            <p:ph type="body" sz="quarter" idx="10"/>
          </p:nvPr>
        </p:nvSpPr>
        <p:spPr/>
        <p:txBody>
          <a:bodyPr/>
          <a:lstStyle/>
          <a:p>
            <a:r>
              <a:rPr lang="en-US" sz="4000" dirty="0">
                <a:solidFill>
                  <a:schemeClr val="bg2">
                    <a:lumMod val="40000"/>
                    <a:lumOff val="60000"/>
                  </a:schemeClr>
                </a:solidFill>
              </a:rPr>
              <a:t>Third Quarter</a:t>
            </a:r>
            <a:r>
              <a:rPr lang="en-US" sz="4000" dirty="0"/>
              <a:t> Life Bible Study</a:t>
            </a:r>
          </a:p>
          <a:p>
            <a:r>
              <a:rPr lang="en-US" sz="3200" dirty="0">
                <a:solidFill>
                  <a:srgbClr val="B5B385"/>
                </a:solidFill>
              </a:rPr>
              <a:t>November 1, 2026</a:t>
            </a:r>
          </a:p>
        </p:txBody>
      </p:sp>
    </p:spTree>
    <p:extLst>
      <p:ext uri="{BB962C8B-B14F-4D97-AF65-F5344CB8AC3E}">
        <p14:creationId xmlns:p14="http://schemas.microsoft.com/office/powerpoint/2010/main" val="2901527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5EF9A-8E3C-0293-215A-A094D227D8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D53EA0-FE20-D1E1-B7E9-2B8F5B76B49E}"/>
              </a:ext>
            </a:extLst>
          </p:cNvPr>
          <p:cNvSpPr>
            <a:spLocks noGrp="1"/>
          </p:cNvSpPr>
          <p:nvPr>
            <p:ph type="title"/>
          </p:nvPr>
        </p:nvSpPr>
        <p:spPr/>
        <p:txBody>
          <a:bodyPr/>
          <a:lstStyle/>
          <a:p>
            <a:r>
              <a:rPr lang="en-US" dirty="0"/>
              <a:t>Class Calendar - </a:t>
            </a:r>
            <a:r>
              <a:rPr lang="en-US" dirty="0">
                <a:solidFill>
                  <a:srgbClr val="FFFF00"/>
                </a:solidFill>
              </a:rPr>
              <a:t>November</a:t>
            </a:r>
          </a:p>
        </p:txBody>
      </p:sp>
      <p:sp>
        <p:nvSpPr>
          <p:cNvPr id="3" name="Content Placeholder 2">
            <a:extLst>
              <a:ext uri="{FF2B5EF4-FFF2-40B4-BE49-F238E27FC236}">
                <a16:creationId xmlns:a16="http://schemas.microsoft.com/office/drawing/2014/main" id="{2803CF60-CCE7-7837-3B85-BAAC7EB941CE}"/>
              </a:ext>
            </a:extLst>
          </p:cNvPr>
          <p:cNvSpPr>
            <a:spLocks noGrp="1"/>
          </p:cNvSpPr>
          <p:nvPr>
            <p:ph idx="1"/>
          </p:nvPr>
        </p:nvSpPr>
        <p:spPr/>
        <p:txBody>
          <a:bodyPr>
            <a:normAutofit/>
          </a:bodyPr>
          <a:lstStyle/>
          <a:p>
            <a:pPr marL="682625" indent="-625475">
              <a:spcBef>
                <a:spcPts val="500"/>
              </a:spcBef>
              <a:buNone/>
            </a:pPr>
            <a:r>
              <a:rPr lang="en-US" sz="2400" dirty="0">
                <a:solidFill>
                  <a:srgbClr val="FFFF00"/>
                </a:solidFill>
              </a:rPr>
              <a:t>7</a:t>
            </a:r>
            <a:r>
              <a:rPr lang="en-US" sz="2400" dirty="0"/>
              <a:t>	Harvest Men’s Bible Study – 9:00 a.m. @ Corner Bakery</a:t>
            </a:r>
          </a:p>
          <a:p>
            <a:pPr marL="682625" indent="-625475">
              <a:spcBef>
                <a:spcPts val="500"/>
              </a:spcBef>
              <a:buNone/>
            </a:pPr>
            <a:r>
              <a:rPr lang="en-US" sz="2400" dirty="0">
                <a:solidFill>
                  <a:srgbClr val="FFFF00"/>
                </a:solidFill>
              </a:rPr>
              <a:t>9</a:t>
            </a:r>
            <a:r>
              <a:rPr lang="en-US" sz="2400" dirty="0"/>
              <a:t>	Women’s Mahjong Mingle – 7:00 p.m. @ HFBC Loop Campus – Oasis Room</a:t>
            </a:r>
          </a:p>
          <a:p>
            <a:pPr marL="682625" indent="-625475">
              <a:spcBef>
                <a:spcPts val="500"/>
              </a:spcBef>
              <a:buNone/>
            </a:pPr>
            <a:r>
              <a:rPr lang="en-US" sz="2400" dirty="0">
                <a:solidFill>
                  <a:srgbClr val="FFFF00"/>
                </a:solidFill>
              </a:rPr>
              <a:t>17</a:t>
            </a:r>
            <a:r>
              <a:rPr lang="en-US" sz="2400" dirty="0"/>
              <a:t>	Gracewood Thanksgiving Ministry – 5:30-8:00 p.m. @ Gracewood</a:t>
            </a:r>
          </a:p>
          <a:p>
            <a:pPr marL="682625" indent="-625475">
              <a:spcBef>
                <a:spcPts val="500"/>
              </a:spcBef>
              <a:buNone/>
            </a:pPr>
            <a:r>
              <a:rPr lang="en-US" sz="2400" dirty="0">
                <a:solidFill>
                  <a:srgbClr val="FFFF00"/>
                </a:solidFill>
              </a:rPr>
              <a:t>19</a:t>
            </a:r>
            <a:r>
              <a:rPr lang="en-US" sz="2400" dirty="0"/>
              <a:t>	3Q Men’s Fellowship: Texans’ Tailgate – 6:00-8:00 p.m. @ Darrell Pennington’s Home</a:t>
            </a:r>
          </a:p>
          <a:p>
            <a:pPr marL="682625" indent="-625475">
              <a:spcBef>
                <a:spcPts val="500"/>
              </a:spcBef>
              <a:buNone/>
            </a:pPr>
            <a:r>
              <a:rPr lang="en-US" sz="2400" dirty="0">
                <a:solidFill>
                  <a:srgbClr val="FFFF00"/>
                </a:solidFill>
              </a:rPr>
              <a:t>21</a:t>
            </a:r>
            <a:r>
              <a:rPr lang="en-US" sz="2400" dirty="0"/>
              <a:t>	Harvest Men’s Bible Study – 9:00 a.m. @ Corner Bakery</a:t>
            </a:r>
          </a:p>
          <a:p>
            <a:pPr marL="682625" indent="-625475">
              <a:spcBef>
                <a:spcPts val="500"/>
              </a:spcBef>
              <a:buNone/>
            </a:pPr>
            <a:r>
              <a:rPr lang="en-US" sz="2400" dirty="0">
                <a:solidFill>
                  <a:srgbClr val="FFFF00"/>
                </a:solidFill>
              </a:rPr>
              <a:t>21</a:t>
            </a:r>
            <a:r>
              <a:rPr lang="en-US" sz="2400" dirty="0"/>
              <a:t>	MenServe – 8:00 a.m.-1:00 p.m. @ Location TBD</a:t>
            </a:r>
          </a:p>
        </p:txBody>
      </p:sp>
    </p:spTree>
    <p:extLst>
      <p:ext uri="{BB962C8B-B14F-4D97-AF65-F5344CB8AC3E}">
        <p14:creationId xmlns:p14="http://schemas.microsoft.com/office/powerpoint/2010/main" val="3072416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92F14-58CA-99E2-4789-D598EFE8EA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20A2D4-663A-0F67-BF59-85AEE7BC8908}"/>
              </a:ext>
            </a:extLst>
          </p:cNvPr>
          <p:cNvSpPr>
            <a:spLocks noGrp="1"/>
          </p:cNvSpPr>
          <p:nvPr>
            <p:ph type="title"/>
          </p:nvPr>
        </p:nvSpPr>
        <p:spPr/>
        <p:txBody>
          <a:bodyPr/>
          <a:lstStyle/>
          <a:p>
            <a:r>
              <a:rPr lang="en-US" dirty="0"/>
              <a:t>Class Calendar - </a:t>
            </a:r>
            <a:r>
              <a:rPr lang="en-US" dirty="0">
                <a:solidFill>
                  <a:srgbClr val="FFFF00"/>
                </a:solidFill>
              </a:rPr>
              <a:t>December</a:t>
            </a:r>
          </a:p>
        </p:txBody>
      </p:sp>
      <p:sp>
        <p:nvSpPr>
          <p:cNvPr id="3" name="Content Placeholder 2">
            <a:extLst>
              <a:ext uri="{FF2B5EF4-FFF2-40B4-BE49-F238E27FC236}">
                <a16:creationId xmlns:a16="http://schemas.microsoft.com/office/drawing/2014/main" id="{6C3C4326-4349-C45A-7D0A-AEF9ED9FF6D7}"/>
              </a:ext>
            </a:extLst>
          </p:cNvPr>
          <p:cNvSpPr>
            <a:spLocks noGrp="1"/>
          </p:cNvSpPr>
          <p:nvPr>
            <p:ph idx="1"/>
          </p:nvPr>
        </p:nvSpPr>
        <p:spPr/>
        <p:txBody>
          <a:bodyPr>
            <a:normAutofit/>
          </a:bodyPr>
          <a:lstStyle/>
          <a:p>
            <a:pPr marL="682625" indent="-625475">
              <a:spcBef>
                <a:spcPts val="500"/>
              </a:spcBef>
              <a:buNone/>
            </a:pPr>
            <a:r>
              <a:rPr lang="en-US" sz="2400" dirty="0">
                <a:solidFill>
                  <a:srgbClr val="FFFF00"/>
                </a:solidFill>
              </a:rPr>
              <a:t>5</a:t>
            </a:r>
            <a:r>
              <a:rPr lang="en-US" sz="2400" dirty="0"/>
              <a:t>	Harvest Men’s Bible Study – 8:00-9:00 a.m. @ Corner Bakery</a:t>
            </a:r>
          </a:p>
          <a:p>
            <a:pPr marL="682625" indent="-625475">
              <a:spcBef>
                <a:spcPts val="500"/>
              </a:spcBef>
              <a:buNone/>
            </a:pPr>
            <a:r>
              <a:rPr lang="en-US" sz="2400" dirty="0">
                <a:solidFill>
                  <a:srgbClr val="FFFF00"/>
                </a:solidFill>
              </a:rPr>
              <a:t>6</a:t>
            </a:r>
            <a:r>
              <a:rPr lang="en-US" sz="2400" dirty="0"/>
              <a:t>	3Q Class Fellowship: Jingle and Mingle –5:30-8:00 p.m. @ Leenie &amp; Jacky Ralston’s Home</a:t>
            </a:r>
          </a:p>
          <a:p>
            <a:pPr marL="682625" indent="-625475">
              <a:spcBef>
                <a:spcPts val="500"/>
              </a:spcBef>
              <a:buNone/>
            </a:pPr>
            <a:r>
              <a:rPr lang="en-US" sz="2400" dirty="0">
                <a:solidFill>
                  <a:srgbClr val="FFFF00"/>
                </a:solidFill>
              </a:rPr>
              <a:t>14</a:t>
            </a:r>
            <a:r>
              <a:rPr lang="en-US" sz="2400" dirty="0"/>
              <a:t>	Women’s Mahjong Mingle – 7:00 p.m. @ HFBC Loop Campus – Oasis Room</a:t>
            </a:r>
          </a:p>
          <a:p>
            <a:pPr marL="682625" indent="-625475">
              <a:spcBef>
                <a:spcPts val="500"/>
              </a:spcBef>
              <a:buNone/>
            </a:pPr>
            <a:r>
              <a:rPr lang="en-US" sz="2400" dirty="0">
                <a:solidFill>
                  <a:srgbClr val="FFFF00"/>
                </a:solidFill>
              </a:rPr>
              <a:t>19</a:t>
            </a:r>
            <a:r>
              <a:rPr lang="en-US" sz="2400" dirty="0"/>
              <a:t>	Harvest Men’s Bible Study – 8:00-9:00 a.m. @ Corner Bakery </a:t>
            </a:r>
          </a:p>
        </p:txBody>
      </p:sp>
    </p:spTree>
    <p:extLst>
      <p:ext uri="{BB962C8B-B14F-4D97-AF65-F5344CB8AC3E}">
        <p14:creationId xmlns:p14="http://schemas.microsoft.com/office/powerpoint/2010/main" val="2423338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07AC2-EAD5-1D3C-0F68-BE944F90C21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6487002-1E26-4068-DE70-9C816274B979}"/>
              </a:ext>
            </a:extLst>
          </p:cNvPr>
          <p:cNvSpPr>
            <a:spLocks noGrp="1"/>
          </p:cNvSpPr>
          <p:nvPr>
            <p:ph type="title"/>
          </p:nvPr>
        </p:nvSpPr>
        <p:spPr>
          <a:xfrm>
            <a:off x="505609" y="1031875"/>
            <a:ext cx="11295530" cy="4120227"/>
          </a:xfrm>
        </p:spPr>
        <p:txBody>
          <a:bodyPr/>
          <a:lstStyle/>
          <a:p>
            <a:r>
              <a:rPr lang="en-US" dirty="0"/>
              <a:t>Paul’s First Trip to Europe</a:t>
            </a:r>
            <a:br>
              <a:rPr lang="en-US" dirty="0"/>
            </a:br>
            <a:r>
              <a:rPr lang="en-US" dirty="0"/>
              <a:t>(</a:t>
            </a:r>
            <a:r>
              <a:rPr lang="en-US" dirty="0">
                <a:solidFill>
                  <a:schemeClr val="tx2">
                    <a:lumMod val="75000"/>
                  </a:schemeClr>
                </a:solidFill>
              </a:rPr>
              <a:t>Acts 16-18</a:t>
            </a:r>
            <a:r>
              <a:rPr lang="en-US" dirty="0"/>
              <a:t>)</a:t>
            </a:r>
            <a:br>
              <a:rPr lang="en-US" dirty="0"/>
            </a:br>
            <a:r>
              <a:rPr lang="en-US" sz="2000" dirty="0"/>
              <a:t>also known as</a:t>
            </a:r>
            <a:br>
              <a:rPr lang="en-US" sz="2000" dirty="0"/>
            </a:br>
            <a:r>
              <a:rPr lang="en-US" sz="2000" dirty="0"/>
              <a:t>Paul’s Second Missionary Journey</a:t>
            </a:r>
            <a:br>
              <a:rPr lang="en-US" dirty="0"/>
            </a:br>
            <a:br>
              <a:rPr lang="en-US" dirty="0"/>
            </a:br>
            <a:br>
              <a:rPr lang="en-US" dirty="0"/>
            </a:br>
            <a:r>
              <a:rPr lang="en-US" dirty="0"/>
              <a:t>Peter Ireland</a:t>
            </a:r>
            <a:br>
              <a:rPr lang="en-US" dirty="0"/>
            </a:br>
            <a:r>
              <a:rPr lang="en-US" sz="2000" dirty="0"/>
              <a:t>(substitute for Robert Schwartz)</a:t>
            </a:r>
            <a:endParaRPr lang="en-US" dirty="0"/>
          </a:p>
        </p:txBody>
      </p:sp>
    </p:spTree>
    <p:extLst>
      <p:ext uri="{BB962C8B-B14F-4D97-AF65-F5344CB8AC3E}">
        <p14:creationId xmlns:p14="http://schemas.microsoft.com/office/powerpoint/2010/main" val="6028230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B85D2-C36B-AFA1-14C8-87A177BA99B7}"/>
              </a:ext>
            </a:extLst>
          </p:cNvPr>
          <p:cNvSpPr>
            <a:spLocks noGrp="1"/>
          </p:cNvSpPr>
          <p:nvPr>
            <p:ph type="title"/>
          </p:nvPr>
        </p:nvSpPr>
        <p:spPr/>
        <p:txBody>
          <a:bodyPr/>
          <a:lstStyle/>
          <a:p>
            <a:r>
              <a:rPr lang="en-US" dirty="0"/>
              <a:t>One of Our Passions: Long Distance Walking</a:t>
            </a:r>
          </a:p>
        </p:txBody>
      </p:sp>
      <p:pic>
        <p:nvPicPr>
          <p:cNvPr id="4" name="Picture 3">
            <a:extLst>
              <a:ext uri="{FF2B5EF4-FFF2-40B4-BE49-F238E27FC236}">
                <a16:creationId xmlns:a16="http://schemas.microsoft.com/office/drawing/2014/main" id="{B8094C2F-9A2D-A0A3-A31B-DDD580D392B2}"/>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07" y="843530"/>
            <a:ext cx="8273667" cy="5792298"/>
          </a:xfrm>
          <a:prstGeom prst="rect">
            <a:avLst/>
          </a:prstGeom>
          <a:noFill/>
          <a:ln>
            <a:noFill/>
          </a:ln>
        </p:spPr>
      </p:pic>
      <p:sp>
        <p:nvSpPr>
          <p:cNvPr id="7" name="Content Placeholder 2">
            <a:extLst>
              <a:ext uri="{FF2B5EF4-FFF2-40B4-BE49-F238E27FC236}">
                <a16:creationId xmlns:a16="http://schemas.microsoft.com/office/drawing/2014/main" id="{F9C26B45-E4AC-AB92-159B-38805B82AD8B}"/>
              </a:ext>
            </a:extLst>
          </p:cNvPr>
          <p:cNvSpPr>
            <a:spLocks noGrp="1"/>
          </p:cNvSpPr>
          <p:nvPr>
            <p:ph idx="1"/>
          </p:nvPr>
        </p:nvSpPr>
        <p:spPr>
          <a:xfrm>
            <a:off x="8347587" y="766273"/>
            <a:ext cx="3796788" cy="6097091"/>
          </a:xfrm>
        </p:spPr>
        <p:txBody>
          <a:bodyPr lIns="91440" tIns="91440">
            <a:normAutofit fontScale="92500" lnSpcReduction="20000"/>
          </a:bodyPr>
          <a:lstStyle/>
          <a:p>
            <a:pPr marL="0" indent="0">
              <a:buNone/>
            </a:pPr>
            <a:r>
              <a:rPr lang="en-US" sz="2400" dirty="0"/>
              <a:t>Hadrian’s Wall Path</a:t>
            </a:r>
          </a:p>
          <a:p>
            <a:pPr>
              <a:buFontTx/>
              <a:buChar char="-"/>
            </a:pPr>
            <a:r>
              <a:rPr lang="en-US" sz="2400" dirty="0"/>
              <a:t>England/Scotland border</a:t>
            </a:r>
          </a:p>
          <a:p>
            <a:pPr>
              <a:buFontTx/>
              <a:buChar char="-"/>
            </a:pPr>
            <a:r>
              <a:rPr lang="en-US" sz="2400" dirty="0"/>
              <a:t>Most Northern extent of Roman Empire</a:t>
            </a:r>
          </a:p>
          <a:p>
            <a:pPr>
              <a:buFontTx/>
              <a:buChar char="-"/>
            </a:pPr>
            <a:r>
              <a:rPr lang="en-US" sz="2400" dirty="0"/>
              <a:t>84 miles, 8 days</a:t>
            </a:r>
          </a:p>
          <a:p>
            <a:pPr>
              <a:buFontTx/>
              <a:buChar char="-"/>
            </a:pPr>
            <a:r>
              <a:rPr lang="en-US" sz="2400" dirty="0"/>
              <a:t>“Inn-to-inn”</a:t>
            </a:r>
          </a:p>
          <a:p>
            <a:pPr>
              <a:buFontTx/>
              <a:buChar char="-"/>
            </a:pPr>
            <a:r>
              <a:rPr lang="en-US" sz="2400" dirty="0"/>
              <a:t>Modern equipment</a:t>
            </a:r>
          </a:p>
          <a:p>
            <a:pPr marL="0" indent="0">
              <a:buNone/>
            </a:pPr>
            <a:r>
              <a:rPr lang="en-US" sz="2400" dirty="0"/>
              <a:t>Paul’s 2</a:t>
            </a:r>
            <a:r>
              <a:rPr lang="en-US" sz="2400" baseline="30000" dirty="0"/>
              <a:t>nd</a:t>
            </a:r>
            <a:r>
              <a:rPr lang="en-US" sz="2400" dirty="0"/>
              <a:t> Journey:</a:t>
            </a:r>
          </a:p>
          <a:p>
            <a:pPr>
              <a:buFontTx/>
              <a:buChar char="-"/>
            </a:pPr>
            <a:r>
              <a:rPr lang="en-US" sz="2400" dirty="0"/>
              <a:t>Antioch to Troas</a:t>
            </a:r>
          </a:p>
          <a:p>
            <a:pPr lvl="1">
              <a:buFontTx/>
              <a:buChar char="-"/>
            </a:pPr>
            <a:r>
              <a:rPr lang="en-US" sz="2000" dirty="0"/>
              <a:t>~750 miles</a:t>
            </a:r>
          </a:p>
          <a:p>
            <a:pPr>
              <a:buFontTx/>
              <a:buChar char="-"/>
            </a:pPr>
            <a:r>
              <a:rPr lang="en-US" sz="2400" dirty="0"/>
              <a:t>Neapolis to Cenchreae</a:t>
            </a:r>
          </a:p>
          <a:p>
            <a:pPr lvl="1">
              <a:buFontTx/>
              <a:buChar char="-"/>
            </a:pPr>
            <a:r>
              <a:rPr lang="en-US" sz="2000" dirty="0"/>
              <a:t>450 miles</a:t>
            </a:r>
          </a:p>
          <a:p>
            <a:pPr lvl="1">
              <a:buFontTx/>
              <a:buChar char="-"/>
            </a:pPr>
            <a:r>
              <a:rPr lang="en-US" sz="2000" dirty="0"/>
              <a:t>~15 miles/day, with stops</a:t>
            </a:r>
          </a:p>
        </p:txBody>
      </p:sp>
    </p:spTree>
    <p:extLst>
      <p:ext uri="{BB962C8B-B14F-4D97-AF65-F5344CB8AC3E}">
        <p14:creationId xmlns:p14="http://schemas.microsoft.com/office/powerpoint/2010/main" val="3472617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4A4AC-9801-CB87-5305-A752AE35D7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C08EC9-F317-526C-1E1F-BBBE12461045}"/>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07EE747D-4816-F0A6-4258-AD172B558365}"/>
              </a:ext>
            </a:extLst>
          </p:cNvPr>
          <p:cNvSpPr>
            <a:spLocks noGrp="1"/>
          </p:cNvSpPr>
          <p:nvPr>
            <p:ph idx="1"/>
          </p:nvPr>
        </p:nvSpPr>
        <p:spPr/>
        <p:txBody>
          <a:bodyPr>
            <a:normAutofit/>
          </a:bodyPr>
          <a:lstStyle/>
          <a:p>
            <a:pPr lvl="0"/>
            <a:r>
              <a:rPr lang="en-US" dirty="0"/>
              <a:t>In 2024, Janet and I had the privilege of retracing Paul’s steps in Greece with a couple of Liberty University seminary professors and a local Greek guide.</a:t>
            </a:r>
          </a:p>
          <a:p>
            <a:pPr lvl="0"/>
            <a:r>
              <a:rPr lang="en-US" dirty="0"/>
              <a:t>Today, we all will travel together, following Luke’s account in Acts 16-18 of Paul’s first visit to Greece ~49-52 AD. We will explore the context that can be lost to a modern reader. Caveat: I will skip some bits!</a:t>
            </a:r>
          </a:p>
          <a:p>
            <a:pPr lvl="0"/>
            <a:r>
              <a:rPr lang="en-US" dirty="0"/>
              <a:t>With Paul, we will walk along Roman roads, defeat a python, and call out the futility of the Greek gods.</a:t>
            </a:r>
          </a:p>
          <a:p>
            <a:r>
              <a:rPr lang="en-US" dirty="0"/>
              <a:t>Takeaways: An increased understanding of the context of Acts; the reality of the account; Paul’s evangelism journey was varied and tough.</a:t>
            </a:r>
          </a:p>
          <a:p>
            <a:pPr marL="0" indent="0">
              <a:buNone/>
            </a:pPr>
            <a:endParaRPr lang="en-US" dirty="0"/>
          </a:p>
        </p:txBody>
      </p:sp>
    </p:spTree>
    <p:extLst>
      <p:ext uri="{BB962C8B-B14F-4D97-AF65-F5344CB8AC3E}">
        <p14:creationId xmlns:p14="http://schemas.microsoft.com/office/powerpoint/2010/main" val="60133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2A6D-03B0-FF28-CC01-FE237E03E945}"/>
              </a:ext>
            </a:extLst>
          </p:cNvPr>
          <p:cNvSpPr>
            <a:spLocks noGrp="1"/>
          </p:cNvSpPr>
          <p:nvPr>
            <p:ph type="title"/>
          </p:nvPr>
        </p:nvSpPr>
        <p:spPr>
          <a:xfrm>
            <a:off x="28574" y="27484"/>
            <a:ext cx="3476626" cy="6830516"/>
          </a:xfrm>
        </p:spPr>
        <p:txBody>
          <a:bodyPr/>
          <a:lstStyle/>
          <a:p>
            <a:r>
              <a:rPr lang="en-US" dirty="0"/>
              <a:t>Paul’s</a:t>
            </a:r>
            <a:br>
              <a:rPr lang="en-US" dirty="0"/>
            </a:br>
            <a:r>
              <a:rPr lang="en-US" dirty="0"/>
              <a:t>Second</a:t>
            </a:r>
            <a:br>
              <a:rPr lang="en-US" dirty="0"/>
            </a:br>
            <a:r>
              <a:rPr lang="en-US" dirty="0"/>
              <a:t>Missionary</a:t>
            </a:r>
            <a:br>
              <a:rPr lang="en-US" dirty="0"/>
            </a:br>
            <a:r>
              <a:rPr lang="en-US" dirty="0"/>
              <a:t>Journey</a:t>
            </a:r>
          </a:p>
        </p:txBody>
      </p:sp>
      <p:pic>
        <p:nvPicPr>
          <p:cNvPr id="7" name="Content Placeholder 6">
            <a:extLst>
              <a:ext uri="{FF2B5EF4-FFF2-40B4-BE49-F238E27FC236}">
                <a16:creationId xmlns:a16="http://schemas.microsoft.com/office/drawing/2014/main" id="{E8341EE3-F11F-AA05-91B1-9A0837C6C0B9}"/>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314229" y="75598"/>
            <a:ext cx="7245236" cy="6706803"/>
          </a:xfrm>
          <a:prstGeom prst="rect">
            <a:avLst/>
          </a:prstGeom>
          <a:noFill/>
          <a:ln w="25400">
            <a:solidFill>
              <a:srgbClr val="17406D">
                <a:lumMod val="40000"/>
                <a:lumOff val="60000"/>
              </a:srgbClr>
            </a:solidFill>
          </a:ln>
        </p:spPr>
      </p:pic>
    </p:spTree>
    <p:extLst>
      <p:ext uri="{BB962C8B-B14F-4D97-AF65-F5344CB8AC3E}">
        <p14:creationId xmlns:p14="http://schemas.microsoft.com/office/powerpoint/2010/main" val="1064962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90AB9-A872-328B-AA8C-B03B7FC1BA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7D7931-9E3A-BAC2-5721-5F300F1528CF}"/>
              </a:ext>
            </a:extLst>
          </p:cNvPr>
          <p:cNvSpPr>
            <a:spLocks noGrp="1"/>
          </p:cNvSpPr>
          <p:nvPr>
            <p:ph type="title"/>
          </p:nvPr>
        </p:nvSpPr>
        <p:spPr/>
        <p:txBody>
          <a:bodyPr/>
          <a:lstStyle/>
          <a:p>
            <a:r>
              <a:rPr lang="en-US" b="1" dirty="0"/>
              <a:t>Antioch to Troas (Asian Turkey)</a:t>
            </a:r>
          </a:p>
        </p:txBody>
      </p:sp>
      <p:sp>
        <p:nvSpPr>
          <p:cNvPr id="3" name="Content Placeholder 2">
            <a:extLst>
              <a:ext uri="{FF2B5EF4-FFF2-40B4-BE49-F238E27FC236}">
                <a16:creationId xmlns:a16="http://schemas.microsoft.com/office/drawing/2014/main" id="{C3BA9A0A-D37A-591A-1C89-340BEB4FF903}"/>
              </a:ext>
            </a:extLst>
          </p:cNvPr>
          <p:cNvSpPr>
            <a:spLocks noGrp="1"/>
          </p:cNvSpPr>
          <p:nvPr>
            <p:ph idx="1"/>
          </p:nvPr>
        </p:nvSpPr>
        <p:spPr>
          <a:xfrm>
            <a:off x="28575" y="733425"/>
            <a:ext cx="6067426" cy="6097091"/>
          </a:xfrm>
        </p:spPr>
        <p:txBody>
          <a:bodyPr>
            <a:normAutofit fontScale="92500" lnSpcReduction="10000"/>
          </a:bodyPr>
          <a:lstStyle/>
          <a:p>
            <a:r>
              <a:rPr lang="en-US" dirty="0"/>
              <a:t>After the Jerusalem Council, Paul travelled through Syria, Cilicia, Derbe, Lystra, Iconium (</a:t>
            </a:r>
            <a:r>
              <a:rPr lang="en-US" dirty="0">
                <a:solidFill>
                  <a:schemeClr val="bg2">
                    <a:lumMod val="40000"/>
                    <a:lumOff val="60000"/>
                  </a:schemeClr>
                </a:solidFill>
              </a:rPr>
              <a:t>Acts 15:41-16:5</a:t>
            </a:r>
            <a:r>
              <a:rPr lang="en-US" dirty="0"/>
              <a:t>), revisiting his first missionary journey (</a:t>
            </a:r>
            <a:r>
              <a:rPr lang="en-US" dirty="0">
                <a:solidFill>
                  <a:schemeClr val="bg2">
                    <a:lumMod val="40000"/>
                    <a:lumOff val="60000"/>
                  </a:schemeClr>
                </a:solidFill>
              </a:rPr>
              <a:t>Acts 14:1-23</a:t>
            </a:r>
            <a:r>
              <a:rPr lang="en-US" dirty="0"/>
              <a:t>).</a:t>
            </a:r>
          </a:p>
          <a:p>
            <a:pPr lvl="0"/>
            <a:r>
              <a:rPr lang="en-US" dirty="0"/>
              <a:t>Paul also travelled through Phrygia and Galatia and </a:t>
            </a:r>
            <a:r>
              <a:rPr lang="en-US" dirty="0" err="1"/>
              <a:t>Mysia</a:t>
            </a:r>
            <a:r>
              <a:rPr lang="en-US" dirty="0"/>
              <a:t>. The Holy Spirit blocked him from Asia and Bithynia </a:t>
            </a:r>
            <a:br>
              <a:rPr lang="en-US" dirty="0"/>
            </a:br>
            <a:r>
              <a:rPr lang="en-US" dirty="0"/>
              <a:t>(</a:t>
            </a:r>
            <a:r>
              <a:rPr lang="en-US" dirty="0">
                <a:solidFill>
                  <a:schemeClr val="bg2">
                    <a:lumMod val="40000"/>
                    <a:lumOff val="60000"/>
                  </a:schemeClr>
                </a:solidFill>
              </a:rPr>
              <a:t>Acts 16:6-7</a:t>
            </a:r>
            <a:r>
              <a:rPr lang="en-US" dirty="0"/>
              <a:t>).</a:t>
            </a:r>
          </a:p>
          <a:p>
            <a:pPr lvl="0"/>
            <a:r>
              <a:rPr lang="en-US" dirty="0"/>
              <a:t>Paul arrived in Troas (</a:t>
            </a:r>
            <a:r>
              <a:rPr lang="en-US" dirty="0">
                <a:solidFill>
                  <a:schemeClr val="accent2"/>
                </a:solidFill>
              </a:rPr>
              <a:t>16:8</a:t>
            </a:r>
            <a:r>
              <a:rPr lang="en-US" dirty="0"/>
              <a:t>). </a:t>
            </a:r>
            <a:br>
              <a:rPr lang="en-US" dirty="0"/>
            </a:br>
            <a:r>
              <a:rPr lang="en-US" dirty="0"/>
              <a:t>What is this city famous for?</a:t>
            </a:r>
          </a:p>
          <a:p>
            <a:pPr lvl="1"/>
            <a:r>
              <a:rPr lang="en-US" dirty="0"/>
              <a:t>Siege of Troy ~ 1200 BC, time of Judges.</a:t>
            </a:r>
          </a:p>
        </p:txBody>
      </p:sp>
      <p:pic>
        <p:nvPicPr>
          <p:cNvPr id="4" name="Content Placeholder 6">
            <a:extLst>
              <a:ext uri="{FF2B5EF4-FFF2-40B4-BE49-F238E27FC236}">
                <a16:creationId xmlns:a16="http://schemas.microsoft.com/office/drawing/2014/main" id="{6B5196E3-36FC-515F-0B27-1CE41C2383A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166454" y="1677971"/>
            <a:ext cx="5957245" cy="3996965"/>
          </a:xfrm>
          <a:prstGeom prst="rect">
            <a:avLst/>
          </a:prstGeom>
          <a:noFill/>
          <a:ln w="25400">
            <a:solidFill>
              <a:srgbClr val="17406D">
                <a:lumMod val="40000"/>
                <a:lumOff val="60000"/>
              </a:srgbClr>
            </a:solidFill>
          </a:ln>
        </p:spPr>
      </p:pic>
    </p:spTree>
    <p:extLst>
      <p:ext uri="{BB962C8B-B14F-4D97-AF65-F5344CB8AC3E}">
        <p14:creationId xmlns:p14="http://schemas.microsoft.com/office/powerpoint/2010/main" val="244794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40AE1-D962-2A5C-7668-FE33627AFAB8}"/>
              </a:ext>
            </a:extLst>
          </p:cNvPr>
          <p:cNvSpPr>
            <a:spLocks noGrp="1"/>
          </p:cNvSpPr>
          <p:nvPr>
            <p:ph type="title"/>
          </p:nvPr>
        </p:nvSpPr>
        <p:spPr/>
        <p:txBody>
          <a:bodyPr>
            <a:normAutofit/>
          </a:bodyPr>
          <a:lstStyle/>
          <a:p>
            <a:r>
              <a:rPr lang="en-US" dirty="0"/>
              <a:t>Empires Impacting Our Journey</a:t>
            </a:r>
          </a:p>
        </p:txBody>
      </p:sp>
      <p:pic>
        <p:nvPicPr>
          <p:cNvPr id="7" name="Content Placeholder 6">
            <a:extLst>
              <a:ext uri="{FF2B5EF4-FFF2-40B4-BE49-F238E27FC236}">
                <a16:creationId xmlns:a16="http://schemas.microsoft.com/office/drawing/2014/main" id="{D6D095A7-1801-CC65-5AB8-8DA766059C5C}"/>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68002" y="733425"/>
            <a:ext cx="10836945" cy="6097588"/>
          </a:xfrm>
          <a:prstGeom prst="rect">
            <a:avLst/>
          </a:prstGeom>
          <a:noFill/>
          <a:ln w="25400">
            <a:solidFill>
              <a:srgbClr val="17406D">
                <a:lumMod val="40000"/>
                <a:lumOff val="60000"/>
              </a:srgbClr>
            </a:solidFill>
          </a:ln>
        </p:spPr>
      </p:pic>
      <p:sp>
        <p:nvSpPr>
          <p:cNvPr id="12" name="Rectangle: Rounded Corners 11">
            <a:extLst>
              <a:ext uri="{FF2B5EF4-FFF2-40B4-BE49-F238E27FC236}">
                <a16:creationId xmlns:a16="http://schemas.microsoft.com/office/drawing/2014/main" id="{7FBE9026-71B8-007E-AA70-ABD597958803}"/>
              </a:ext>
            </a:extLst>
          </p:cNvPr>
          <p:cNvSpPr/>
          <p:nvPr/>
        </p:nvSpPr>
        <p:spPr>
          <a:xfrm>
            <a:off x="734938" y="3548518"/>
            <a:ext cx="1889090" cy="5627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Greek Empire</a:t>
            </a:r>
            <a:br>
              <a:rPr lang="en-US" dirty="0"/>
            </a:br>
            <a:r>
              <a:rPr lang="en-US" dirty="0"/>
              <a:t>331 – 63 BC</a:t>
            </a:r>
          </a:p>
        </p:txBody>
      </p:sp>
      <p:sp>
        <p:nvSpPr>
          <p:cNvPr id="14" name="Rectangle: Rounded Corners 13">
            <a:extLst>
              <a:ext uri="{FF2B5EF4-FFF2-40B4-BE49-F238E27FC236}">
                <a16:creationId xmlns:a16="http://schemas.microsoft.com/office/drawing/2014/main" id="{B82DB242-EACC-C922-0769-5B90124EDD9F}"/>
              </a:ext>
            </a:extLst>
          </p:cNvPr>
          <p:cNvSpPr/>
          <p:nvPr/>
        </p:nvSpPr>
        <p:spPr>
          <a:xfrm>
            <a:off x="142352" y="1391438"/>
            <a:ext cx="2038139" cy="5627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Roman Empire</a:t>
            </a:r>
            <a:br>
              <a:rPr lang="en-US" dirty="0"/>
            </a:br>
            <a:r>
              <a:rPr lang="en-US" dirty="0"/>
              <a:t>63 BC – 1453 AD</a:t>
            </a:r>
          </a:p>
        </p:txBody>
      </p:sp>
      <p:sp>
        <p:nvSpPr>
          <p:cNvPr id="16" name="Rectangle: Rounded Corners 15">
            <a:extLst>
              <a:ext uri="{FF2B5EF4-FFF2-40B4-BE49-F238E27FC236}">
                <a16:creationId xmlns:a16="http://schemas.microsoft.com/office/drawing/2014/main" id="{1263448D-9235-3D3E-D6DA-776A1030737D}"/>
              </a:ext>
            </a:extLst>
          </p:cNvPr>
          <p:cNvSpPr/>
          <p:nvPr/>
        </p:nvSpPr>
        <p:spPr>
          <a:xfrm>
            <a:off x="3467139" y="2308664"/>
            <a:ext cx="2069961" cy="5627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Ottoman Empire</a:t>
            </a:r>
            <a:br>
              <a:rPr lang="en-US" dirty="0"/>
            </a:br>
            <a:r>
              <a:rPr lang="en-US" dirty="0"/>
              <a:t>1453 – 1918</a:t>
            </a:r>
          </a:p>
        </p:txBody>
      </p:sp>
      <p:sp>
        <p:nvSpPr>
          <p:cNvPr id="3" name="TextBox 2">
            <a:extLst>
              <a:ext uri="{FF2B5EF4-FFF2-40B4-BE49-F238E27FC236}">
                <a16:creationId xmlns:a16="http://schemas.microsoft.com/office/drawing/2014/main" id="{312A01BD-B222-04EB-D32F-BCB9CFDD80D1}"/>
              </a:ext>
            </a:extLst>
          </p:cNvPr>
          <p:cNvSpPr txBox="1"/>
          <p:nvPr/>
        </p:nvSpPr>
        <p:spPr>
          <a:xfrm>
            <a:off x="11977635" y="1939332"/>
            <a:ext cx="184731" cy="369332"/>
          </a:xfrm>
          <a:prstGeom prst="rect">
            <a:avLst/>
          </a:prstGeom>
          <a:noFill/>
        </p:spPr>
        <p:txBody>
          <a:bodyPr wrap="none" rtlCol="0">
            <a:spAutoFit/>
          </a:bodyPr>
          <a:lstStyle/>
          <a:p>
            <a:endParaRPr lang="en-US" dirty="0"/>
          </a:p>
        </p:txBody>
      </p:sp>
      <p:grpSp>
        <p:nvGrpSpPr>
          <p:cNvPr id="5" name="Group 4">
            <a:extLst>
              <a:ext uri="{FF2B5EF4-FFF2-40B4-BE49-F238E27FC236}">
                <a16:creationId xmlns:a16="http://schemas.microsoft.com/office/drawing/2014/main" id="{8897D635-B297-B917-2B1D-42E2F5CCBFB8}"/>
              </a:ext>
            </a:extLst>
          </p:cNvPr>
          <p:cNvGrpSpPr/>
          <p:nvPr/>
        </p:nvGrpSpPr>
        <p:grpSpPr>
          <a:xfrm>
            <a:off x="3778180" y="3737888"/>
            <a:ext cx="1580942" cy="920885"/>
            <a:chOff x="3778180" y="3737888"/>
            <a:chExt cx="1580942" cy="920885"/>
          </a:xfrm>
        </p:grpSpPr>
        <p:sp>
          <p:nvSpPr>
            <p:cNvPr id="17" name="Rectangle: Rounded Corners 16">
              <a:extLst>
                <a:ext uri="{FF2B5EF4-FFF2-40B4-BE49-F238E27FC236}">
                  <a16:creationId xmlns:a16="http://schemas.microsoft.com/office/drawing/2014/main" id="{16BB465C-7778-F4BD-218A-C52A4BF31196}"/>
                </a:ext>
              </a:extLst>
            </p:cNvPr>
            <p:cNvSpPr/>
            <p:nvPr/>
          </p:nvSpPr>
          <p:spPr>
            <a:xfrm>
              <a:off x="3778180" y="3820886"/>
              <a:ext cx="478134" cy="837887"/>
            </a:xfrm>
            <a:prstGeom prst="roundRect">
              <a:avLst/>
            </a:prstGeom>
            <a:noFill/>
            <a:ln w="508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20029E6-A2CA-3F17-0B60-4E186276181D}"/>
                </a:ext>
              </a:extLst>
            </p:cNvPr>
            <p:cNvSpPr txBox="1"/>
            <p:nvPr/>
          </p:nvSpPr>
          <p:spPr>
            <a:xfrm>
              <a:off x="4197394" y="3737888"/>
              <a:ext cx="1161728" cy="646331"/>
            </a:xfrm>
            <a:prstGeom prst="rect">
              <a:avLst/>
            </a:prstGeom>
            <a:noFill/>
          </p:spPr>
          <p:txBody>
            <a:bodyPr wrap="none" rtlCol="0">
              <a:spAutoFit/>
            </a:bodyPr>
            <a:lstStyle/>
            <a:p>
              <a:r>
                <a:rPr lang="en-US" b="1" dirty="0">
                  <a:solidFill>
                    <a:schemeClr val="bg1"/>
                  </a:solidFill>
                </a:rPr>
                <a:t>Promised</a:t>
              </a:r>
              <a:br>
                <a:rPr lang="en-US" b="1" dirty="0">
                  <a:solidFill>
                    <a:schemeClr val="bg1"/>
                  </a:solidFill>
                </a:rPr>
              </a:br>
              <a:r>
                <a:rPr lang="en-US" b="1" dirty="0">
                  <a:solidFill>
                    <a:schemeClr val="bg1"/>
                  </a:solidFill>
                </a:rPr>
                <a:t>Land</a:t>
              </a:r>
            </a:p>
          </p:txBody>
        </p:sp>
      </p:grpSp>
    </p:spTree>
    <p:extLst>
      <p:ext uri="{BB962C8B-B14F-4D97-AF65-F5344CB8AC3E}">
        <p14:creationId xmlns:p14="http://schemas.microsoft.com/office/powerpoint/2010/main" val="1055329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4BE48-69D5-D14C-1987-702E544D43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B94DA3-EBFA-8FED-DE88-986513E68DAD}"/>
              </a:ext>
            </a:extLst>
          </p:cNvPr>
          <p:cNvSpPr>
            <a:spLocks noGrp="1"/>
          </p:cNvSpPr>
          <p:nvPr>
            <p:ph type="title"/>
          </p:nvPr>
        </p:nvSpPr>
        <p:spPr/>
        <p:txBody>
          <a:bodyPr/>
          <a:lstStyle/>
          <a:p>
            <a:r>
              <a:rPr lang="en-US" b="1" dirty="0"/>
              <a:t>Troas to Philippi</a:t>
            </a:r>
          </a:p>
        </p:txBody>
      </p:sp>
      <p:sp>
        <p:nvSpPr>
          <p:cNvPr id="3" name="Content Placeholder 2">
            <a:extLst>
              <a:ext uri="{FF2B5EF4-FFF2-40B4-BE49-F238E27FC236}">
                <a16:creationId xmlns:a16="http://schemas.microsoft.com/office/drawing/2014/main" id="{F960700C-91C6-B135-C06C-E092BCC99D56}"/>
              </a:ext>
            </a:extLst>
          </p:cNvPr>
          <p:cNvSpPr>
            <a:spLocks noGrp="1"/>
          </p:cNvSpPr>
          <p:nvPr>
            <p:ph idx="1"/>
          </p:nvPr>
        </p:nvSpPr>
        <p:spPr>
          <a:xfrm>
            <a:off x="28574" y="733425"/>
            <a:ext cx="12123053" cy="3044755"/>
          </a:xfrm>
        </p:spPr>
        <p:txBody>
          <a:bodyPr>
            <a:normAutofit fontScale="85000" lnSpcReduction="10000"/>
          </a:bodyPr>
          <a:lstStyle/>
          <a:p>
            <a:r>
              <a:rPr lang="en-US" dirty="0"/>
              <a:t>And a vision appeared to Paul in the night: a man of </a:t>
            </a:r>
            <a:r>
              <a:rPr lang="en-US" dirty="0">
                <a:solidFill>
                  <a:srgbClr val="FFFF00"/>
                </a:solidFill>
              </a:rPr>
              <a:t>Macedonia</a:t>
            </a:r>
            <a:r>
              <a:rPr lang="en-US" dirty="0"/>
              <a:t> was standing there, urging him and saying, “Come over to Macedonia and help us.” And when Paul had seen the vision, immediately </a:t>
            </a:r>
            <a:r>
              <a:rPr lang="en-US" dirty="0">
                <a:solidFill>
                  <a:srgbClr val="FFFF00"/>
                </a:solidFill>
              </a:rPr>
              <a:t>we</a:t>
            </a:r>
            <a:r>
              <a:rPr lang="en-US" dirty="0"/>
              <a:t> sought to go on into Macedonia, concluding that God had called </a:t>
            </a:r>
            <a:r>
              <a:rPr lang="en-US" dirty="0">
                <a:solidFill>
                  <a:srgbClr val="FFFF00"/>
                </a:solidFill>
              </a:rPr>
              <a:t>us</a:t>
            </a:r>
            <a:r>
              <a:rPr lang="en-US" dirty="0"/>
              <a:t> to preach the gospel to them. (</a:t>
            </a:r>
            <a:r>
              <a:rPr lang="en-US" dirty="0">
                <a:solidFill>
                  <a:schemeClr val="accent2"/>
                </a:solidFill>
              </a:rPr>
              <a:t>Acts 16:9-10, ESV</a:t>
            </a:r>
            <a:r>
              <a:rPr lang="en-US" dirty="0"/>
              <a:t>)</a:t>
            </a:r>
          </a:p>
          <a:p>
            <a:pPr lvl="1"/>
            <a:r>
              <a:rPr lang="en-US" dirty="0"/>
              <a:t>“we sought to go on into </a:t>
            </a:r>
            <a:r>
              <a:rPr lang="en-US"/>
              <a:t>Macedonia…”</a:t>
            </a:r>
            <a:endParaRPr lang="en-US" dirty="0"/>
          </a:p>
          <a:p>
            <a:pPr lvl="2"/>
            <a:r>
              <a:rPr lang="en-US" dirty="0"/>
              <a:t>The first “we” in Acts.  This suggests that Luke joined Paul in Troas.</a:t>
            </a:r>
          </a:p>
          <a:p>
            <a:pPr lvl="1"/>
            <a:r>
              <a:rPr lang="en-US" dirty="0"/>
              <a:t>Paul followed his calling to Europe!</a:t>
            </a:r>
          </a:p>
          <a:p>
            <a:pPr lvl="1"/>
            <a:endParaRPr lang="en-US" dirty="0"/>
          </a:p>
          <a:p>
            <a:pPr lvl="0"/>
            <a:endParaRPr lang="en-US" dirty="0"/>
          </a:p>
        </p:txBody>
      </p:sp>
      <p:pic>
        <p:nvPicPr>
          <p:cNvPr id="4" name="Content Placeholder 6">
            <a:extLst>
              <a:ext uri="{FF2B5EF4-FFF2-40B4-BE49-F238E27FC236}">
                <a16:creationId xmlns:a16="http://schemas.microsoft.com/office/drawing/2014/main" id="{21951695-069B-5F31-E7D1-E1E256394DA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216002" y="3927444"/>
            <a:ext cx="5759995" cy="2699548"/>
          </a:xfrm>
          <a:prstGeom prst="rect">
            <a:avLst/>
          </a:prstGeom>
          <a:noFill/>
          <a:ln w="25400">
            <a:solidFill>
              <a:srgbClr val="17406D">
                <a:lumMod val="40000"/>
                <a:lumOff val="60000"/>
              </a:srgbClr>
            </a:solidFill>
          </a:ln>
        </p:spPr>
      </p:pic>
    </p:spTree>
    <p:extLst>
      <p:ext uri="{BB962C8B-B14F-4D97-AF65-F5344CB8AC3E}">
        <p14:creationId xmlns:p14="http://schemas.microsoft.com/office/powerpoint/2010/main" val="185487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2EDDE-29F3-543A-8F9D-6A8B53F18A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49FB2B-D943-6912-5117-4CEE5DC3ACC1}"/>
              </a:ext>
            </a:extLst>
          </p:cNvPr>
          <p:cNvSpPr>
            <a:spLocks noGrp="1"/>
          </p:cNvSpPr>
          <p:nvPr>
            <p:ph type="title"/>
          </p:nvPr>
        </p:nvSpPr>
        <p:spPr/>
        <p:txBody>
          <a:bodyPr/>
          <a:lstStyle/>
          <a:p>
            <a:r>
              <a:rPr lang="en-US" b="1" dirty="0"/>
              <a:t>Troas to Philippi (cont’d)</a:t>
            </a:r>
          </a:p>
        </p:txBody>
      </p:sp>
      <p:sp>
        <p:nvSpPr>
          <p:cNvPr id="3" name="Content Placeholder 2">
            <a:extLst>
              <a:ext uri="{FF2B5EF4-FFF2-40B4-BE49-F238E27FC236}">
                <a16:creationId xmlns:a16="http://schemas.microsoft.com/office/drawing/2014/main" id="{4B83AB5D-DC6B-EDB3-FE18-8E8F8D004CA0}"/>
              </a:ext>
            </a:extLst>
          </p:cNvPr>
          <p:cNvSpPr>
            <a:spLocks noGrp="1"/>
          </p:cNvSpPr>
          <p:nvPr>
            <p:ph idx="1"/>
          </p:nvPr>
        </p:nvSpPr>
        <p:spPr/>
        <p:txBody>
          <a:bodyPr>
            <a:normAutofit fontScale="92500"/>
          </a:bodyPr>
          <a:lstStyle/>
          <a:p>
            <a:r>
              <a:rPr lang="en-US" dirty="0"/>
              <a:t>So, setting sail from </a:t>
            </a:r>
            <a:r>
              <a:rPr lang="en-US" dirty="0">
                <a:solidFill>
                  <a:srgbClr val="FFFF00"/>
                </a:solidFill>
              </a:rPr>
              <a:t>Troas</a:t>
            </a:r>
            <a:r>
              <a:rPr lang="en-US" dirty="0"/>
              <a:t>, we made a direct voyage to </a:t>
            </a:r>
            <a:r>
              <a:rPr lang="en-US" dirty="0">
                <a:solidFill>
                  <a:srgbClr val="FFFF00"/>
                </a:solidFill>
              </a:rPr>
              <a:t>Samothrace</a:t>
            </a:r>
            <a:r>
              <a:rPr lang="en-US" dirty="0"/>
              <a:t>, and the following day to </a:t>
            </a:r>
            <a:r>
              <a:rPr lang="en-US" dirty="0">
                <a:solidFill>
                  <a:srgbClr val="FFFF00"/>
                </a:solidFill>
              </a:rPr>
              <a:t>Neapolis</a:t>
            </a:r>
            <a:r>
              <a:rPr lang="en-US" dirty="0"/>
              <a:t>, and from there to </a:t>
            </a:r>
            <a:r>
              <a:rPr lang="en-US" dirty="0">
                <a:solidFill>
                  <a:srgbClr val="FFFF00"/>
                </a:solidFill>
              </a:rPr>
              <a:t>Philippi</a:t>
            </a:r>
            <a:r>
              <a:rPr lang="en-US" dirty="0"/>
              <a:t>, which is a leading city of the district of </a:t>
            </a:r>
            <a:r>
              <a:rPr lang="en-US" dirty="0">
                <a:solidFill>
                  <a:srgbClr val="FFFF00"/>
                </a:solidFill>
              </a:rPr>
              <a:t>Macedonia</a:t>
            </a:r>
            <a:r>
              <a:rPr lang="en-US" dirty="0"/>
              <a:t> and a </a:t>
            </a:r>
            <a:r>
              <a:rPr lang="en-US" dirty="0">
                <a:solidFill>
                  <a:srgbClr val="FFFF00"/>
                </a:solidFill>
              </a:rPr>
              <a:t>Roman colony</a:t>
            </a:r>
            <a:r>
              <a:rPr lang="en-US" dirty="0"/>
              <a:t>. </a:t>
            </a:r>
            <a:br>
              <a:rPr lang="en-US" dirty="0"/>
            </a:br>
            <a:r>
              <a:rPr lang="en-US" dirty="0"/>
              <a:t>(</a:t>
            </a:r>
            <a:r>
              <a:rPr lang="en-US" dirty="0">
                <a:solidFill>
                  <a:schemeClr val="accent2"/>
                </a:solidFill>
              </a:rPr>
              <a:t>Acts 16:11-12, ESV</a:t>
            </a:r>
            <a:r>
              <a:rPr lang="en-US" dirty="0"/>
              <a:t>)</a:t>
            </a:r>
          </a:p>
          <a:p>
            <a:pPr lvl="1"/>
            <a:r>
              <a:rPr lang="en-US" dirty="0"/>
              <a:t>Two days sailing from Troas to Neapolis, 10 miles walking from Neapolis to Philippi.</a:t>
            </a:r>
          </a:p>
          <a:p>
            <a:pPr lvl="2"/>
            <a:r>
              <a:rPr lang="en-US" dirty="0"/>
              <a:t>Neapolis, “new city,” named in 7</a:t>
            </a:r>
            <a:r>
              <a:rPr lang="en-US" baseline="30000" dirty="0"/>
              <a:t>th</a:t>
            </a:r>
            <a:r>
              <a:rPr lang="en-US" dirty="0"/>
              <a:t> Century BC</a:t>
            </a:r>
          </a:p>
          <a:p>
            <a:pPr lvl="2"/>
            <a:r>
              <a:rPr lang="en-US" dirty="0"/>
              <a:t>Philippi named in 356 BC after Alexander the Great’s father, Philip.</a:t>
            </a:r>
          </a:p>
          <a:p>
            <a:pPr lvl="3"/>
            <a:r>
              <a:rPr lang="en-US" dirty="0"/>
              <a:t>“Roman colony” – lots of Romans, retired soldiers.</a:t>
            </a:r>
          </a:p>
          <a:p>
            <a:pPr lvl="2"/>
            <a:r>
              <a:rPr lang="en-US" dirty="0"/>
              <a:t>An earthquake severely damaged Philippi in 619 AD.</a:t>
            </a:r>
          </a:p>
          <a:p>
            <a:pPr lvl="3"/>
            <a:r>
              <a:rPr lang="en-US" dirty="0"/>
              <a:t>Its population relocated to Neapolis, renaming it “</a:t>
            </a:r>
            <a:r>
              <a:rPr lang="en-US" dirty="0" err="1"/>
              <a:t>Christoupolis</a:t>
            </a:r>
            <a:r>
              <a:rPr lang="en-US" dirty="0"/>
              <a:t>” to commemorate Paul’s arrival in Europe. They left the ruins of Philippi behind.</a:t>
            </a:r>
          </a:p>
          <a:p>
            <a:pPr lvl="4"/>
            <a:r>
              <a:rPr lang="en-US" dirty="0"/>
              <a:t> The Ottoman Empire renamed it Kavala ~1500 AD, and this name persists today.</a:t>
            </a:r>
          </a:p>
          <a:p>
            <a:pPr lvl="0"/>
            <a:endParaRPr lang="en-US" dirty="0"/>
          </a:p>
        </p:txBody>
      </p:sp>
    </p:spTree>
    <p:extLst>
      <p:ext uri="{BB962C8B-B14F-4D97-AF65-F5344CB8AC3E}">
        <p14:creationId xmlns:p14="http://schemas.microsoft.com/office/powerpoint/2010/main" val="3598367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2CAD7-0894-0DA9-6C18-FE52CD00DF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8C57E7-5450-DC5F-F07E-28E93E632499}"/>
              </a:ext>
            </a:extLst>
          </p:cNvPr>
          <p:cNvSpPr>
            <a:spLocks noGrp="1"/>
          </p:cNvSpPr>
          <p:nvPr>
            <p:ph type="title"/>
          </p:nvPr>
        </p:nvSpPr>
        <p:spPr/>
        <p:txBody>
          <a:bodyPr/>
          <a:lstStyle/>
          <a:p>
            <a:r>
              <a:rPr lang="en-US" b="1" dirty="0"/>
              <a:t>The Egnatian Way</a:t>
            </a:r>
          </a:p>
        </p:txBody>
      </p:sp>
      <p:sp>
        <p:nvSpPr>
          <p:cNvPr id="3" name="Content Placeholder 2">
            <a:extLst>
              <a:ext uri="{FF2B5EF4-FFF2-40B4-BE49-F238E27FC236}">
                <a16:creationId xmlns:a16="http://schemas.microsoft.com/office/drawing/2014/main" id="{034EC239-0E11-738F-E88F-F4B8B371A8AB}"/>
              </a:ext>
            </a:extLst>
          </p:cNvPr>
          <p:cNvSpPr>
            <a:spLocks noGrp="1"/>
          </p:cNvSpPr>
          <p:nvPr>
            <p:ph idx="1"/>
          </p:nvPr>
        </p:nvSpPr>
        <p:spPr>
          <a:xfrm>
            <a:off x="28575" y="733425"/>
            <a:ext cx="4742210" cy="6097091"/>
          </a:xfrm>
        </p:spPr>
        <p:txBody>
          <a:bodyPr>
            <a:normAutofit/>
          </a:bodyPr>
          <a:lstStyle/>
          <a:p>
            <a:pPr lvl="0"/>
            <a:r>
              <a:rPr lang="en-US" dirty="0"/>
              <a:t>The Romans built roads to move their armies around their empire rapidly.</a:t>
            </a:r>
          </a:p>
          <a:p>
            <a:pPr lvl="1"/>
            <a:r>
              <a:rPr lang="en-US" dirty="0"/>
              <a:t>These helped spread of the gospel!</a:t>
            </a:r>
          </a:p>
          <a:p>
            <a:pPr lvl="0"/>
            <a:r>
              <a:rPr lang="en-US" dirty="0"/>
              <a:t>Egnatian Way went from Greece’s west coast to Byzantium (Istanbul).</a:t>
            </a:r>
          </a:p>
          <a:p>
            <a:pPr lvl="0"/>
            <a:r>
              <a:rPr lang="en-US" dirty="0"/>
              <a:t>It passed through Philippi and Neapolis.</a:t>
            </a:r>
          </a:p>
          <a:p>
            <a:endParaRPr lang="en-US" dirty="0"/>
          </a:p>
        </p:txBody>
      </p:sp>
      <p:pic>
        <p:nvPicPr>
          <p:cNvPr id="4" name="Picture 3">
            <a:extLst>
              <a:ext uri="{FF2B5EF4-FFF2-40B4-BE49-F238E27FC236}">
                <a16:creationId xmlns:a16="http://schemas.microsoft.com/office/drawing/2014/main" id="{08E98A4B-34D1-310B-2E4E-F5F267E3EC5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70784" y="756201"/>
            <a:ext cx="7373592" cy="6027694"/>
          </a:xfrm>
          <a:prstGeom prst="rect">
            <a:avLst/>
          </a:prstGeom>
          <a:noFill/>
          <a:ln>
            <a:noFill/>
          </a:ln>
        </p:spPr>
      </p:pic>
    </p:spTree>
    <p:extLst>
      <p:ext uri="{BB962C8B-B14F-4D97-AF65-F5344CB8AC3E}">
        <p14:creationId xmlns:p14="http://schemas.microsoft.com/office/powerpoint/2010/main" val="2238463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0607A-D6B2-3196-E2AB-DFCBDD4976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E65067-5111-C9FE-01C5-445FB4C29B31}"/>
              </a:ext>
            </a:extLst>
          </p:cNvPr>
          <p:cNvSpPr>
            <a:spLocks noGrp="1"/>
          </p:cNvSpPr>
          <p:nvPr>
            <p:ph type="title"/>
          </p:nvPr>
        </p:nvSpPr>
        <p:spPr/>
        <p:txBody>
          <a:bodyPr/>
          <a:lstStyle/>
          <a:p>
            <a:r>
              <a:rPr lang="en-US" b="1" dirty="0"/>
              <a:t>The Egnatian Way</a:t>
            </a:r>
          </a:p>
        </p:txBody>
      </p:sp>
      <p:sp>
        <p:nvSpPr>
          <p:cNvPr id="3" name="Content Placeholder 2">
            <a:extLst>
              <a:ext uri="{FF2B5EF4-FFF2-40B4-BE49-F238E27FC236}">
                <a16:creationId xmlns:a16="http://schemas.microsoft.com/office/drawing/2014/main" id="{C9008A8C-DC9C-8DAA-0E8E-77DCB4086808}"/>
              </a:ext>
            </a:extLst>
          </p:cNvPr>
          <p:cNvSpPr>
            <a:spLocks noGrp="1"/>
          </p:cNvSpPr>
          <p:nvPr>
            <p:ph idx="1"/>
          </p:nvPr>
        </p:nvSpPr>
        <p:spPr>
          <a:xfrm>
            <a:off x="251791" y="733426"/>
            <a:ext cx="2746947" cy="3632098"/>
          </a:xfrm>
        </p:spPr>
        <p:txBody>
          <a:bodyPr lIns="91440" tIns="0">
            <a:normAutofit/>
          </a:bodyPr>
          <a:lstStyle/>
          <a:p>
            <a:pPr marL="0" indent="0">
              <a:buNone/>
            </a:pPr>
            <a:r>
              <a:rPr lang="en-US" dirty="0"/>
              <a:t>Part of the Egnatian Way still exists outside Kavala.</a:t>
            </a:r>
          </a:p>
          <a:p>
            <a:pPr marL="0" indent="0">
              <a:buNone/>
            </a:pPr>
            <a:r>
              <a:rPr lang="en-US" dirty="0"/>
              <a:t>(i.e. Neapolis or </a:t>
            </a:r>
            <a:r>
              <a:rPr lang="en-US" dirty="0" err="1"/>
              <a:t>Christoupolis</a:t>
            </a:r>
            <a:r>
              <a:rPr lang="en-US" dirty="0"/>
              <a:t>)</a:t>
            </a:r>
          </a:p>
          <a:p>
            <a:pPr marL="0" indent="0">
              <a:buNone/>
            </a:pPr>
            <a:endParaRPr lang="en-US" dirty="0"/>
          </a:p>
        </p:txBody>
      </p:sp>
      <p:pic>
        <p:nvPicPr>
          <p:cNvPr id="5" name="Picture 4">
            <a:extLst>
              <a:ext uri="{FF2B5EF4-FFF2-40B4-BE49-F238E27FC236}">
                <a16:creationId xmlns:a16="http://schemas.microsoft.com/office/drawing/2014/main" id="{ECFAB291-A4DB-6B42-0538-E9CE127ED653}"/>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98738" y="666748"/>
            <a:ext cx="9145637" cy="6097091"/>
          </a:xfrm>
          <a:prstGeom prst="rect">
            <a:avLst/>
          </a:prstGeom>
          <a:noFill/>
          <a:ln>
            <a:noFill/>
          </a:ln>
        </p:spPr>
      </p:pic>
    </p:spTree>
    <p:extLst>
      <p:ext uri="{BB962C8B-B14F-4D97-AF65-F5344CB8AC3E}">
        <p14:creationId xmlns:p14="http://schemas.microsoft.com/office/powerpoint/2010/main" val="3912375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A2B53-4BF0-A7C7-2AC3-AED96B1A9F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71D77E-D11E-E571-B472-4B11E1FAB747}"/>
              </a:ext>
            </a:extLst>
          </p:cNvPr>
          <p:cNvSpPr>
            <a:spLocks noGrp="1"/>
          </p:cNvSpPr>
          <p:nvPr>
            <p:ph type="title"/>
          </p:nvPr>
        </p:nvSpPr>
        <p:spPr/>
        <p:txBody>
          <a:bodyPr/>
          <a:lstStyle/>
          <a:p>
            <a:r>
              <a:rPr lang="en-US" b="1" dirty="0"/>
              <a:t>Lydia’s Conversion</a:t>
            </a:r>
          </a:p>
        </p:txBody>
      </p:sp>
      <p:sp>
        <p:nvSpPr>
          <p:cNvPr id="3" name="Content Placeholder 2">
            <a:extLst>
              <a:ext uri="{FF2B5EF4-FFF2-40B4-BE49-F238E27FC236}">
                <a16:creationId xmlns:a16="http://schemas.microsoft.com/office/drawing/2014/main" id="{8C3B0F50-B417-915B-6766-DAEBF9F41447}"/>
              </a:ext>
            </a:extLst>
          </p:cNvPr>
          <p:cNvSpPr>
            <a:spLocks noGrp="1"/>
          </p:cNvSpPr>
          <p:nvPr>
            <p:ph idx="1"/>
          </p:nvPr>
        </p:nvSpPr>
        <p:spPr/>
        <p:txBody>
          <a:bodyPr>
            <a:normAutofit/>
          </a:bodyPr>
          <a:lstStyle/>
          <a:p>
            <a:r>
              <a:rPr lang="en-US" dirty="0"/>
              <a:t>And on the </a:t>
            </a:r>
            <a:r>
              <a:rPr lang="en-US" dirty="0">
                <a:solidFill>
                  <a:srgbClr val="FFFF00"/>
                </a:solidFill>
              </a:rPr>
              <a:t>Sabbath</a:t>
            </a:r>
            <a:r>
              <a:rPr lang="en-US" dirty="0"/>
              <a:t> day we went outside the gate to the </a:t>
            </a:r>
            <a:r>
              <a:rPr lang="en-US" dirty="0">
                <a:solidFill>
                  <a:srgbClr val="FFFF00"/>
                </a:solidFill>
              </a:rPr>
              <a:t>riverside</a:t>
            </a:r>
            <a:r>
              <a:rPr lang="en-US" dirty="0"/>
              <a:t>, where we supposed there was a place of prayer, and we sat down and spoke to the women who had come together. One who heard us was a woman named </a:t>
            </a:r>
            <a:r>
              <a:rPr lang="en-US" dirty="0">
                <a:solidFill>
                  <a:srgbClr val="FFFF00"/>
                </a:solidFill>
              </a:rPr>
              <a:t>Lydia</a:t>
            </a:r>
            <a:r>
              <a:rPr lang="en-US" dirty="0"/>
              <a:t>, from the city of </a:t>
            </a:r>
            <a:r>
              <a:rPr lang="en-US" dirty="0">
                <a:solidFill>
                  <a:srgbClr val="FFFF00"/>
                </a:solidFill>
              </a:rPr>
              <a:t>Thyatira</a:t>
            </a:r>
            <a:r>
              <a:rPr lang="en-US" dirty="0"/>
              <a:t>, a seller of </a:t>
            </a:r>
            <a:r>
              <a:rPr lang="en-US" dirty="0">
                <a:solidFill>
                  <a:srgbClr val="FFFF00"/>
                </a:solidFill>
              </a:rPr>
              <a:t>purple</a:t>
            </a:r>
            <a:r>
              <a:rPr lang="en-US" dirty="0"/>
              <a:t> goods, who was a </a:t>
            </a:r>
            <a:r>
              <a:rPr lang="en-US" dirty="0">
                <a:solidFill>
                  <a:srgbClr val="FFFF00"/>
                </a:solidFill>
              </a:rPr>
              <a:t>worshiper of God</a:t>
            </a:r>
            <a:r>
              <a:rPr lang="en-US" dirty="0"/>
              <a:t>. (</a:t>
            </a:r>
            <a:r>
              <a:rPr lang="en-US" dirty="0">
                <a:solidFill>
                  <a:schemeClr val="accent2"/>
                </a:solidFill>
              </a:rPr>
              <a:t>Acts 16:13-14, ESV</a:t>
            </a:r>
            <a:r>
              <a:rPr lang="en-US" dirty="0"/>
              <a:t>)</a:t>
            </a:r>
          </a:p>
          <a:p>
            <a:pPr lvl="1"/>
            <a:r>
              <a:rPr lang="en-US" dirty="0"/>
              <a:t>If there were 10 or more Jews present in a town, a synagogue would be built.</a:t>
            </a:r>
          </a:p>
          <a:p>
            <a:pPr lvl="2"/>
            <a:r>
              <a:rPr lang="en-US" dirty="0"/>
              <a:t>If there were fewer than that, they would meet outside on the Sabbath, by a river for ceremonial washing.</a:t>
            </a:r>
          </a:p>
          <a:p>
            <a:pPr lvl="1"/>
            <a:r>
              <a:rPr lang="en-US" dirty="0"/>
              <a:t>Lydia was a God-fearing Gentile from Thyatira, near Ephesus. Purple goods suggest wealth, as purple dye was rare, extracted from snails.</a:t>
            </a:r>
          </a:p>
          <a:p>
            <a:pPr lvl="1"/>
            <a:r>
              <a:rPr lang="en-US" dirty="0"/>
              <a:t>After accepting Jesus, Paul baptized Lydia in the River </a:t>
            </a:r>
            <a:r>
              <a:rPr lang="en-US" dirty="0" err="1"/>
              <a:t>Zygakti</a:t>
            </a:r>
            <a:r>
              <a:rPr lang="en-US" dirty="0"/>
              <a:t>, which we visited.</a:t>
            </a:r>
          </a:p>
          <a:p>
            <a:pPr lvl="0"/>
            <a:endParaRPr lang="en-US" dirty="0"/>
          </a:p>
        </p:txBody>
      </p:sp>
    </p:spTree>
    <p:extLst>
      <p:ext uri="{BB962C8B-B14F-4D97-AF65-F5344CB8AC3E}">
        <p14:creationId xmlns:p14="http://schemas.microsoft.com/office/powerpoint/2010/main" val="849808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DC9CD-B34A-F1F3-B8A5-E323E9895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D4A347-BCC3-D893-6583-16C2C5643587}"/>
              </a:ext>
            </a:extLst>
          </p:cNvPr>
          <p:cNvSpPr>
            <a:spLocks noGrp="1"/>
          </p:cNvSpPr>
          <p:nvPr>
            <p:ph type="title"/>
          </p:nvPr>
        </p:nvSpPr>
        <p:spPr/>
        <p:txBody>
          <a:bodyPr/>
          <a:lstStyle/>
          <a:p>
            <a:pPr marL="360000" indent="-360000">
              <a:buClr>
                <a:schemeClr val="bg2">
                  <a:lumMod val="40000"/>
                  <a:lumOff val="60000"/>
                </a:schemeClr>
              </a:buClr>
              <a:buFont typeface="Avenir Next LT Pro Light" panose="020B0304020202020204" pitchFamily="34" charset="0"/>
              <a:buChar char="†"/>
            </a:pPr>
            <a:r>
              <a:rPr lang="en-US" dirty="0"/>
              <a:t>Lydia’s Baptism Site on the River </a:t>
            </a:r>
            <a:r>
              <a:rPr lang="en-US" dirty="0" err="1"/>
              <a:t>Zygakti</a:t>
            </a:r>
            <a:endParaRPr lang="en-US" b="1" dirty="0"/>
          </a:p>
        </p:txBody>
      </p:sp>
      <p:pic>
        <p:nvPicPr>
          <p:cNvPr id="4" name="Picture 3">
            <a:extLst>
              <a:ext uri="{FF2B5EF4-FFF2-40B4-BE49-F238E27FC236}">
                <a16:creationId xmlns:a16="http://schemas.microsoft.com/office/drawing/2014/main" id="{98911D93-1826-FE55-01E7-CF580CA50B85}"/>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96348" y="680001"/>
            <a:ext cx="10942429" cy="6144806"/>
          </a:xfrm>
          <a:prstGeom prst="rect">
            <a:avLst/>
          </a:prstGeom>
          <a:noFill/>
          <a:ln>
            <a:noFill/>
          </a:ln>
        </p:spPr>
      </p:pic>
    </p:spTree>
    <p:extLst>
      <p:ext uri="{BB962C8B-B14F-4D97-AF65-F5344CB8AC3E}">
        <p14:creationId xmlns:p14="http://schemas.microsoft.com/office/powerpoint/2010/main" val="2609764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F0A35-F556-6734-3985-C218606F302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9F26261-094E-2D86-CB1F-A6923EC2AC1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966452" y="0"/>
            <a:ext cx="10225548" cy="6760309"/>
          </a:xfrm>
          <a:prstGeom prst="rect">
            <a:avLst/>
          </a:prstGeom>
        </p:spPr>
      </p:pic>
      <p:sp>
        <p:nvSpPr>
          <p:cNvPr id="6" name="Content Placeholder 2">
            <a:extLst>
              <a:ext uri="{FF2B5EF4-FFF2-40B4-BE49-F238E27FC236}">
                <a16:creationId xmlns:a16="http://schemas.microsoft.com/office/drawing/2014/main" id="{FABBCA25-5508-C857-4E34-3A6C645D2BFA}"/>
              </a:ext>
            </a:extLst>
          </p:cNvPr>
          <p:cNvSpPr>
            <a:spLocks noGrp="1"/>
          </p:cNvSpPr>
          <p:nvPr>
            <p:ph idx="1"/>
          </p:nvPr>
        </p:nvSpPr>
        <p:spPr>
          <a:xfrm>
            <a:off x="28574" y="733425"/>
            <a:ext cx="1937877" cy="6097091"/>
          </a:xfrm>
        </p:spPr>
        <p:txBody>
          <a:bodyPr lIns="91440">
            <a:normAutofit/>
          </a:bodyPr>
          <a:lstStyle/>
          <a:p>
            <a:pPr marL="0" lvl="0" indent="0" algn="ctr">
              <a:buNone/>
            </a:pPr>
            <a:r>
              <a:rPr lang="en-US" u="sng" dirty="0"/>
              <a:t>Acts 16:14</a:t>
            </a:r>
            <a:br>
              <a:rPr lang="en-US" u="sng" dirty="0"/>
            </a:br>
            <a:r>
              <a:rPr lang="en-US" u="sng" dirty="0"/>
              <a:t>Title</a:t>
            </a:r>
          </a:p>
          <a:p>
            <a:pPr marL="0" lvl="0" indent="0" algn="ctr">
              <a:buNone/>
            </a:pPr>
            <a:r>
              <a:rPr lang="en-US" dirty="0"/>
              <a:t>First</a:t>
            </a:r>
            <a:br>
              <a:rPr lang="en-US" dirty="0"/>
            </a:br>
            <a:r>
              <a:rPr lang="en-US" dirty="0"/>
              <a:t>Convert</a:t>
            </a:r>
            <a:br>
              <a:rPr lang="en-US" dirty="0"/>
            </a:br>
            <a:r>
              <a:rPr lang="en-US" dirty="0"/>
              <a:t>in</a:t>
            </a:r>
            <a:br>
              <a:rPr lang="en-US" dirty="0"/>
            </a:br>
            <a:r>
              <a:rPr lang="en-US" dirty="0"/>
              <a:t>Europe?</a:t>
            </a:r>
          </a:p>
        </p:txBody>
      </p:sp>
    </p:spTree>
    <p:extLst>
      <p:ext uri="{BB962C8B-B14F-4D97-AF65-F5344CB8AC3E}">
        <p14:creationId xmlns:p14="http://schemas.microsoft.com/office/powerpoint/2010/main" val="337796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83D56-076D-6283-AB44-A0D1E323BF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C3AA99-C2CD-8B2D-3646-A016166FBBC5}"/>
              </a:ext>
            </a:extLst>
          </p:cNvPr>
          <p:cNvSpPr>
            <a:spLocks noGrp="1"/>
          </p:cNvSpPr>
          <p:nvPr>
            <p:ph type="title"/>
          </p:nvPr>
        </p:nvSpPr>
        <p:spPr/>
        <p:txBody>
          <a:bodyPr/>
          <a:lstStyle/>
          <a:p>
            <a:r>
              <a:rPr lang="en-US" b="1" dirty="0"/>
              <a:t>Acts 16:16</a:t>
            </a:r>
          </a:p>
        </p:txBody>
      </p:sp>
      <p:sp>
        <p:nvSpPr>
          <p:cNvPr id="3" name="Content Placeholder 2">
            <a:extLst>
              <a:ext uri="{FF2B5EF4-FFF2-40B4-BE49-F238E27FC236}">
                <a16:creationId xmlns:a16="http://schemas.microsoft.com/office/drawing/2014/main" id="{CFB9ED00-02D3-AF75-FDC0-35470327D592}"/>
              </a:ext>
            </a:extLst>
          </p:cNvPr>
          <p:cNvSpPr>
            <a:spLocks noGrp="1"/>
          </p:cNvSpPr>
          <p:nvPr>
            <p:ph idx="1"/>
          </p:nvPr>
        </p:nvSpPr>
        <p:spPr>
          <a:xfrm>
            <a:off x="28574" y="733425"/>
            <a:ext cx="12115801" cy="6124575"/>
          </a:xfrm>
        </p:spPr>
        <p:txBody>
          <a:bodyPr>
            <a:normAutofit fontScale="77500" lnSpcReduction="20000"/>
          </a:bodyPr>
          <a:lstStyle/>
          <a:p>
            <a:r>
              <a:rPr lang="en-US" dirty="0"/>
              <a:t>It happened that as we were going to the place of prayer, a slave woman who had a </a:t>
            </a:r>
            <a:r>
              <a:rPr lang="en-US" dirty="0">
                <a:solidFill>
                  <a:srgbClr val="FFFF00"/>
                </a:solidFill>
              </a:rPr>
              <a:t>spirit of divination</a:t>
            </a:r>
            <a:r>
              <a:rPr lang="en-US" dirty="0"/>
              <a:t> met us, who was bringing great profit to her masters by fortune-telling. </a:t>
            </a:r>
            <a:br>
              <a:rPr lang="en-US" dirty="0"/>
            </a:br>
            <a:r>
              <a:rPr lang="en-US" dirty="0"/>
              <a:t>(</a:t>
            </a:r>
            <a:r>
              <a:rPr lang="en-US" dirty="0">
                <a:solidFill>
                  <a:schemeClr val="accent2"/>
                </a:solidFill>
              </a:rPr>
              <a:t>Acts 16:16, ESV</a:t>
            </a:r>
            <a:r>
              <a:rPr lang="en-US" dirty="0"/>
              <a:t>)</a:t>
            </a:r>
          </a:p>
          <a:p>
            <a:pPr marL="0" indent="0">
              <a:buNone/>
            </a:pPr>
            <a:endParaRPr lang="en-US" dirty="0"/>
          </a:p>
          <a:p>
            <a:pPr marL="0" indent="0">
              <a:buNone/>
            </a:pPr>
            <a:endParaRPr lang="en-US" dirty="0"/>
          </a:p>
          <a:p>
            <a:r>
              <a:rPr lang="en-US" dirty="0"/>
              <a:t>Footnotes?</a:t>
            </a:r>
          </a:p>
          <a:p>
            <a:r>
              <a:rPr lang="en-US" dirty="0"/>
              <a:t>The NET Bible explains that the Greek literally says “who had a spirit of Python.” Python was the name of the serpent that guarded the oracle of Delphi. According to Greek mythology, it lived at the foot of Mount Parnassus and was killed by Apollo. The word came to designate a person who was thought to have a spirit of divination. Her presence suggests a supernatural encounter involving Paul and her “spirit.” It also highlights the challenge of translation!</a:t>
            </a:r>
          </a:p>
          <a:p>
            <a:r>
              <a:rPr lang="en-US" dirty="0"/>
              <a:t>To a first-century Greek audience, this illustrated that Christ, channeled through  Paul, was far mightier than Apollo by defeating the python with a single sentence: </a:t>
            </a:r>
            <a:br>
              <a:rPr lang="en-US" dirty="0"/>
            </a:br>
            <a:r>
              <a:rPr lang="en-US" dirty="0"/>
              <a:t>“I command you in the name of Jesus Christ to come out of her.” (</a:t>
            </a:r>
            <a:r>
              <a:rPr lang="en-US" dirty="0">
                <a:solidFill>
                  <a:schemeClr val="accent2"/>
                </a:solidFill>
              </a:rPr>
              <a:t>Acts 16:18</a:t>
            </a:r>
            <a:r>
              <a:rPr lang="en-US" dirty="0"/>
              <a:t>)</a:t>
            </a:r>
          </a:p>
        </p:txBody>
      </p:sp>
      <p:grpSp>
        <p:nvGrpSpPr>
          <p:cNvPr id="7" name="Group 6">
            <a:extLst>
              <a:ext uri="{FF2B5EF4-FFF2-40B4-BE49-F238E27FC236}">
                <a16:creationId xmlns:a16="http://schemas.microsoft.com/office/drawing/2014/main" id="{0B2564FC-348C-E6E0-59E8-C46095E64C8F}"/>
              </a:ext>
            </a:extLst>
          </p:cNvPr>
          <p:cNvGrpSpPr/>
          <p:nvPr/>
        </p:nvGrpSpPr>
        <p:grpSpPr>
          <a:xfrm>
            <a:off x="2676672" y="1526701"/>
            <a:ext cx="9295478" cy="1487278"/>
            <a:chOff x="1329135" y="2401676"/>
            <a:chExt cx="9295478" cy="1487278"/>
          </a:xfrm>
        </p:grpSpPr>
        <p:pic>
          <p:nvPicPr>
            <p:cNvPr id="5" name="Picture 4">
              <a:extLst>
                <a:ext uri="{FF2B5EF4-FFF2-40B4-BE49-F238E27FC236}">
                  <a16:creationId xmlns:a16="http://schemas.microsoft.com/office/drawing/2014/main" id="{62406531-795D-D19F-A4F3-9BC87333730A}"/>
                </a:ext>
              </a:extLst>
            </p:cNvPr>
            <p:cNvPicPr>
              <a:picLocks noChangeAspect="1"/>
            </p:cNvPicPr>
            <p:nvPr/>
          </p:nvPicPr>
          <p:blipFill>
            <a:blip r:embed="rId3"/>
            <a:stretch>
              <a:fillRect/>
            </a:stretch>
          </p:blipFill>
          <p:spPr>
            <a:xfrm>
              <a:off x="1329135" y="2401677"/>
              <a:ext cx="9295478" cy="1487277"/>
            </a:xfrm>
            <a:prstGeom prst="rect">
              <a:avLst/>
            </a:prstGeom>
          </p:spPr>
        </p:pic>
        <p:sp>
          <p:nvSpPr>
            <p:cNvPr id="6" name="Rectangle: Rounded Corners 5">
              <a:extLst>
                <a:ext uri="{FF2B5EF4-FFF2-40B4-BE49-F238E27FC236}">
                  <a16:creationId xmlns:a16="http://schemas.microsoft.com/office/drawing/2014/main" id="{04601FE3-1841-4C99-8423-FA848F04EE27}"/>
                </a:ext>
              </a:extLst>
            </p:cNvPr>
            <p:cNvSpPr/>
            <p:nvPr/>
          </p:nvSpPr>
          <p:spPr>
            <a:xfrm>
              <a:off x="7160964" y="2401676"/>
              <a:ext cx="3371161" cy="1487277"/>
            </a:xfrm>
            <a:prstGeom prst="roundRect">
              <a:avLst/>
            </a:prstGeom>
            <a:noFill/>
            <a:ln w="63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75975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86570-70F5-A3AD-05DE-CE71AB5F2D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1ECF38-94B6-1E61-E502-143CEDE208C1}"/>
              </a:ext>
            </a:extLst>
          </p:cNvPr>
          <p:cNvSpPr>
            <a:spLocks noGrp="1"/>
          </p:cNvSpPr>
          <p:nvPr>
            <p:ph type="title"/>
          </p:nvPr>
        </p:nvSpPr>
        <p:spPr/>
        <p:txBody>
          <a:bodyPr/>
          <a:lstStyle/>
          <a:p>
            <a:r>
              <a:rPr lang="en-US" b="1" dirty="0"/>
              <a:t>Exorcism and Imprisonment</a:t>
            </a:r>
          </a:p>
        </p:txBody>
      </p:sp>
      <p:sp>
        <p:nvSpPr>
          <p:cNvPr id="3" name="Content Placeholder 2">
            <a:extLst>
              <a:ext uri="{FF2B5EF4-FFF2-40B4-BE49-F238E27FC236}">
                <a16:creationId xmlns:a16="http://schemas.microsoft.com/office/drawing/2014/main" id="{EFA1467C-0EEC-D206-942C-BF0DECDFB6B2}"/>
              </a:ext>
            </a:extLst>
          </p:cNvPr>
          <p:cNvSpPr>
            <a:spLocks noGrp="1"/>
          </p:cNvSpPr>
          <p:nvPr>
            <p:ph idx="1"/>
          </p:nvPr>
        </p:nvSpPr>
        <p:spPr/>
        <p:txBody>
          <a:bodyPr>
            <a:normAutofit/>
          </a:bodyPr>
          <a:lstStyle/>
          <a:p>
            <a:r>
              <a:rPr lang="en-US" dirty="0"/>
              <a:t>But when her owners saw that their hope of gain was gone, they seized Paul and Silas and dragged them into the marketplace before the rulers. And when they had brought them to the </a:t>
            </a:r>
            <a:r>
              <a:rPr lang="en-US" dirty="0">
                <a:solidFill>
                  <a:srgbClr val="FFFF00"/>
                </a:solidFill>
              </a:rPr>
              <a:t>magistrates</a:t>
            </a:r>
            <a:r>
              <a:rPr lang="en-US" dirty="0"/>
              <a:t>, they said, “These men are </a:t>
            </a:r>
            <a:r>
              <a:rPr lang="en-US" dirty="0">
                <a:solidFill>
                  <a:srgbClr val="FFFF00"/>
                </a:solidFill>
              </a:rPr>
              <a:t>Jews</a:t>
            </a:r>
            <a:r>
              <a:rPr lang="en-US" dirty="0"/>
              <a:t>, and they are disturbing our city….And when they had </a:t>
            </a:r>
            <a:r>
              <a:rPr lang="en-US" dirty="0">
                <a:solidFill>
                  <a:srgbClr val="FFFF00"/>
                </a:solidFill>
              </a:rPr>
              <a:t>inflicted many blows upon them</a:t>
            </a:r>
            <a:r>
              <a:rPr lang="en-US" dirty="0"/>
              <a:t>, they threw them into </a:t>
            </a:r>
            <a:r>
              <a:rPr lang="en-US" dirty="0">
                <a:solidFill>
                  <a:srgbClr val="FFFF00"/>
                </a:solidFill>
              </a:rPr>
              <a:t>prison</a:t>
            </a:r>
            <a:r>
              <a:rPr lang="en-US" dirty="0"/>
              <a:t>, ordering the </a:t>
            </a:r>
            <a:r>
              <a:rPr lang="en-US" dirty="0">
                <a:solidFill>
                  <a:srgbClr val="FFFF00"/>
                </a:solidFill>
              </a:rPr>
              <a:t>jailer</a:t>
            </a:r>
            <a:r>
              <a:rPr lang="en-US" dirty="0"/>
              <a:t> to keep them safely. (</a:t>
            </a:r>
            <a:r>
              <a:rPr lang="en-US" dirty="0">
                <a:solidFill>
                  <a:schemeClr val="accent2"/>
                </a:solidFill>
              </a:rPr>
              <a:t>Acts 16:19-20,23, ESV</a:t>
            </a:r>
            <a:r>
              <a:rPr lang="en-US" dirty="0"/>
              <a:t>)</a:t>
            </a:r>
          </a:p>
          <a:p>
            <a:pPr lvl="1"/>
            <a:r>
              <a:rPr lang="en-US" dirty="0"/>
              <a:t>Roman magistrates imprisoned Paul without trial, forbidden to be done to Roman citizens, but Paul did not mention his citizenship.</a:t>
            </a:r>
          </a:p>
          <a:p>
            <a:pPr lvl="1"/>
            <a:r>
              <a:rPr lang="en-US" dirty="0"/>
              <a:t>No “we” here which suggests Luke was not imprisoned. The next use of the first person is Acts 20, when Paul returns to Philippi during his third missionary journey. </a:t>
            </a:r>
          </a:p>
          <a:p>
            <a:pPr lvl="1"/>
            <a:r>
              <a:rPr lang="en-US" dirty="0"/>
              <a:t>Paul wrote his letter to the Philippians about 10 years later.</a:t>
            </a:r>
          </a:p>
          <a:p>
            <a:pPr marL="0" lvl="0" indent="0">
              <a:buNone/>
            </a:pPr>
            <a:endParaRPr lang="en-US" dirty="0"/>
          </a:p>
        </p:txBody>
      </p:sp>
    </p:spTree>
    <p:extLst>
      <p:ext uri="{BB962C8B-B14F-4D97-AF65-F5344CB8AC3E}">
        <p14:creationId xmlns:p14="http://schemas.microsoft.com/office/powerpoint/2010/main" val="2418387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304DD-9FB5-6B35-5EA8-D199243BC3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9656D5-4D30-7F69-11A0-6B4AB9A7EF30}"/>
              </a:ext>
            </a:extLst>
          </p:cNvPr>
          <p:cNvSpPr>
            <a:spLocks noGrp="1"/>
          </p:cNvSpPr>
          <p:nvPr>
            <p:ph type="title"/>
          </p:nvPr>
        </p:nvSpPr>
        <p:spPr/>
        <p:txBody>
          <a:bodyPr/>
          <a:lstStyle/>
          <a:p>
            <a:r>
              <a:rPr lang="en-US" b="1" dirty="0"/>
              <a:t>The Earthquake</a:t>
            </a:r>
          </a:p>
        </p:txBody>
      </p:sp>
      <p:sp>
        <p:nvSpPr>
          <p:cNvPr id="3" name="Content Placeholder 2">
            <a:extLst>
              <a:ext uri="{FF2B5EF4-FFF2-40B4-BE49-F238E27FC236}">
                <a16:creationId xmlns:a16="http://schemas.microsoft.com/office/drawing/2014/main" id="{5A7057D7-3D05-F337-391C-4EE053E1A3B9}"/>
              </a:ext>
            </a:extLst>
          </p:cNvPr>
          <p:cNvSpPr>
            <a:spLocks noGrp="1"/>
          </p:cNvSpPr>
          <p:nvPr>
            <p:ph idx="1"/>
          </p:nvPr>
        </p:nvSpPr>
        <p:spPr/>
        <p:txBody>
          <a:bodyPr>
            <a:normAutofit/>
          </a:bodyPr>
          <a:lstStyle/>
          <a:p>
            <a:r>
              <a:rPr lang="en-US" dirty="0"/>
              <a:t>and suddenly there was a great earthquake, so that the foundations of the prison were shaken. (</a:t>
            </a:r>
            <a:r>
              <a:rPr lang="en-US" dirty="0">
                <a:solidFill>
                  <a:schemeClr val="accent2"/>
                </a:solidFill>
              </a:rPr>
              <a:t>Acts 16:26, ESV</a:t>
            </a:r>
            <a:r>
              <a:rPr lang="en-US" dirty="0"/>
              <a:t>) </a:t>
            </a:r>
          </a:p>
          <a:p>
            <a:pPr lvl="1"/>
            <a:r>
              <a:rPr lang="en-US" dirty="0"/>
              <a:t>Egnatian Way and Paul’s prison remain among the ruins destroyed by subsequent earthquakes.</a:t>
            </a:r>
          </a:p>
          <a:p>
            <a:pPr marL="0" lvl="0" indent="0">
              <a:buNone/>
            </a:pPr>
            <a:endParaRPr lang="en-US" dirty="0"/>
          </a:p>
        </p:txBody>
      </p:sp>
      <p:pic>
        <p:nvPicPr>
          <p:cNvPr id="4" name="Picture 3">
            <a:extLst>
              <a:ext uri="{FF2B5EF4-FFF2-40B4-BE49-F238E27FC236}">
                <a16:creationId xmlns:a16="http://schemas.microsoft.com/office/drawing/2014/main" id="{7D11C241-4B94-A3E9-F757-67618E7FBCC5}"/>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35568" y="2945051"/>
            <a:ext cx="3719890" cy="3774519"/>
          </a:xfrm>
          <a:prstGeom prst="rect">
            <a:avLst/>
          </a:prstGeom>
          <a:noFill/>
          <a:ln>
            <a:noFill/>
          </a:ln>
        </p:spPr>
      </p:pic>
      <p:pic>
        <p:nvPicPr>
          <p:cNvPr id="5" name="Picture 4">
            <a:extLst>
              <a:ext uri="{FF2B5EF4-FFF2-40B4-BE49-F238E27FC236}">
                <a16:creationId xmlns:a16="http://schemas.microsoft.com/office/drawing/2014/main" id="{BAABAB64-A2F7-EE43-A09E-89B12BDBB864}"/>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69627" y="2945971"/>
            <a:ext cx="4593834" cy="3773600"/>
          </a:xfrm>
          <a:prstGeom prst="rect">
            <a:avLst/>
          </a:prstGeom>
          <a:noFill/>
          <a:ln>
            <a:noFill/>
          </a:ln>
        </p:spPr>
      </p:pic>
    </p:spTree>
    <p:extLst>
      <p:ext uri="{BB962C8B-B14F-4D97-AF65-F5344CB8AC3E}">
        <p14:creationId xmlns:p14="http://schemas.microsoft.com/office/powerpoint/2010/main" val="1243985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00922-3F70-F4EF-B4EC-7DA92F8F45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48FDA5-7D13-9A9C-BF23-0484F74C1A8C}"/>
              </a:ext>
            </a:extLst>
          </p:cNvPr>
          <p:cNvSpPr>
            <a:spLocks noGrp="1"/>
          </p:cNvSpPr>
          <p:nvPr>
            <p:ph type="title"/>
          </p:nvPr>
        </p:nvSpPr>
        <p:spPr/>
        <p:txBody>
          <a:bodyPr/>
          <a:lstStyle/>
          <a:p>
            <a:r>
              <a:rPr lang="en-US" b="1" dirty="0"/>
              <a:t>The Departure from Philippi</a:t>
            </a:r>
          </a:p>
        </p:txBody>
      </p:sp>
      <p:sp>
        <p:nvSpPr>
          <p:cNvPr id="3" name="Content Placeholder 2">
            <a:extLst>
              <a:ext uri="{FF2B5EF4-FFF2-40B4-BE49-F238E27FC236}">
                <a16:creationId xmlns:a16="http://schemas.microsoft.com/office/drawing/2014/main" id="{908BD601-8992-07C2-9907-2C1B8B4EE222}"/>
              </a:ext>
            </a:extLst>
          </p:cNvPr>
          <p:cNvSpPr>
            <a:spLocks noGrp="1"/>
          </p:cNvSpPr>
          <p:nvPr>
            <p:ph idx="1"/>
          </p:nvPr>
        </p:nvSpPr>
        <p:spPr/>
        <p:txBody>
          <a:bodyPr>
            <a:normAutofit/>
          </a:bodyPr>
          <a:lstStyle/>
          <a:p>
            <a:r>
              <a:rPr lang="en-US" dirty="0"/>
              <a:t>And the </a:t>
            </a:r>
            <a:r>
              <a:rPr lang="en-US" dirty="0">
                <a:solidFill>
                  <a:srgbClr val="FFFF00"/>
                </a:solidFill>
              </a:rPr>
              <a:t>jailer</a:t>
            </a:r>
            <a:r>
              <a:rPr lang="en-US" dirty="0"/>
              <a:t> reported these words to </a:t>
            </a:r>
            <a:r>
              <a:rPr lang="en-US" dirty="0">
                <a:solidFill>
                  <a:srgbClr val="FFFF00"/>
                </a:solidFill>
              </a:rPr>
              <a:t>Paul</a:t>
            </a:r>
            <a:r>
              <a:rPr lang="en-US" dirty="0"/>
              <a:t>, saying, “The magistrates have sent to let you go. Therefore come out now and go in peace.” But Paul said to them, “They have </a:t>
            </a:r>
            <a:r>
              <a:rPr lang="en-US" dirty="0">
                <a:solidFill>
                  <a:srgbClr val="FFFF00"/>
                </a:solidFill>
              </a:rPr>
              <a:t>beaten</a:t>
            </a:r>
            <a:r>
              <a:rPr lang="en-US" dirty="0"/>
              <a:t> us publicly, uncondemned, men who are Roman citizens, and have thrown us into prison; and do they now throw us out secretly? No! Let them come themselves and take us out.” The police reported these words to the magistrates, and </a:t>
            </a:r>
            <a:r>
              <a:rPr lang="en-US" dirty="0">
                <a:solidFill>
                  <a:srgbClr val="FFFF00"/>
                </a:solidFill>
              </a:rPr>
              <a:t>they were afraid </a:t>
            </a:r>
            <a:r>
              <a:rPr lang="en-US" dirty="0"/>
              <a:t>when they heard that they were Roman citizens. (</a:t>
            </a:r>
            <a:r>
              <a:rPr lang="en-US" dirty="0">
                <a:solidFill>
                  <a:schemeClr val="accent2"/>
                </a:solidFill>
              </a:rPr>
              <a:t>Acts 16:36-38, ESV</a:t>
            </a:r>
            <a:r>
              <a:rPr lang="en-US" dirty="0"/>
              <a:t>)</a:t>
            </a:r>
          </a:p>
          <a:p>
            <a:pPr lvl="1"/>
            <a:r>
              <a:rPr lang="en-US" dirty="0"/>
              <a:t>I have intentionally skipped the jailer’s conversion!</a:t>
            </a:r>
          </a:p>
          <a:p>
            <a:pPr lvl="1"/>
            <a:r>
              <a:rPr lang="en-US" dirty="0"/>
              <a:t>Paul had not been interested in protecting himself.</a:t>
            </a:r>
          </a:p>
          <a:p>
            <a:pPr lvl="2"/>
            <a:r>
              <a:rPr lang="en-US" dirty="0"/>
              <a:t>His actions protected the new Christian church in Philippi.</a:t>
            </a:r>
          </a:p>
          <a:p>
            <a:pPr lvl="2"/>
            <a:r>
              <a:rPr lang="en-US" dirty="0"/>
              <a:t>He continued his journey on foot after severe beatings.</a:t>
            </a:r>
          </a:p>
        </p:txBody>
      </p:sp>
    </p:spTree>
    <p:extLst>
      <p:ext uri="{BB962C8B-B14F-4D97-AF65-F5344CB8AC3E}">
        <p14:creationId xmlns:p14="http://schemas.microsoft.com/office/powerpoint/2010/main" val="1610949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A6F07-E995-C5D5-DB93-A9D45DFFBB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1B1D74-9458-C020-E8AE-5E03FB632EBA}"/>
              </a:ext>
            </a:extLst>
          </p:cNvPr>
          <p:cNvSpPr>
            <a:spLocks noGrp="1"/>
          </p:cNvSpPr>
          <p:nvPr>
            <p:ph type="title"/>
          </p:nvPr>
        </p:nvSpPr>
        <p:spPr/>
        <p:txBody>
          <a:bodyPr/>
          <a:lstStyle/>
          <a:p>
            <a:r>
              <a:rPr lang="en-US" b="1" dirty="0"/>
              <a:t>Thessalonica</a:t>
            </a:r>
          </a:p>
        </p:txBody>
      </p:sp>
      <p:sp>
        <p:nvSpPr>
          <p:cNvPr id="3" name="Content Placeholder 2">
            <a:extLst>
              <a:ext uri="{FF2B5EF4-FFF2-40B4-BE49-F238E27FC236}">
                <a16:creationId xmlns:a16="http://schemas.microsoft.com/office/drawing/2014/main" id="{1BE67454-E3F7-EE8C-7610-5615AC16BCB3}"/>
              </a:ext>
            </a:extLst>
          </p:cNvPr>
          <p:cNvSpPr>
            <a:spLocks noGrp="1"/>
          </p:cNvSpPr>
          <p:nvPr>
            <p:ph idx="1"/>
          </p:nvPr>
        </p:nvSpPr>
        <p:spPr/>
        <p:txBody>
          <a:bodyPr>
            <a:normAutofit/>
          </a:bodyPr>
          <a:lstStyle/>
          <a:p>
            <a:r>
              <a:rPr lang="en-US" dirty="0"/>
              <a:t>Now when they had passed through </a:t>
            </a:r>
            <a:r>
              <a:rPr lang="en-US" dirty="0">
                <a:solidFill>
                  <a:srgbClr val="FFFF00"/>
                </a:solidFill>
              </a:rPr>
              <a:t>Amphipolis</a:t>
            </a:r>
            <a:r>
              <a:rPr lang="en-US" dirty="0"/>
              <a:t> and </a:t>
            </a:r>
            <a:r>
              <a:rPr lang="en-US" dirty="0">
                <a:solidFill>
                  <a:srgbClr val="FFFF00"/>
                </a:solidFill>
              </a:rPr>
              <a:t>Apollonia</a:t>
            </a:r>
            <a:r>
              <a:rPr lang="en-US" dirty="0"/>
              <a:t>, they came to </a:t>
            </a:r>
            <a:r>
              <a:rPr lang="en-US" dirty="0">
                <a:solidFill>
                  <a:srgbClr val="FFFF00"/>
                </a:solidFill>
              </a:rPr>
              <a:t>Thessalonica</a:t>
            </a:r>
            <a:r>
              <a:rPr lang="en-US" dirty="0"/>
              <a:t>, where there was a </a:t>
            </a:r>
            <a:r>
              <a:rPr lang="en-US" dirty="0">
                <a:solidFill>
                  <a:srgbClr val="FFFF00"/>
                </a:solidFill>
              </a:rPr>
              <a:t>synagogue</a:t>
            </a:r>
            <a:r>
              <a:rPr lang="en-US" dirty="0"/>
              <a:t> of the Jews. And Paul went in, as was his custom… (</a:t>
            </a:r>
            <a:r>
              <a:rPr lang="en-US" dirty="0">
                <a:solidFill>
                  <a:schemeClr val="accent2"/>
                </a:solidFill>
              </a:rPr>
              <a:t>Acts 17:1-2a, ESV</a:t>
            </a:r>
            <a:r>
              <a:rPr lang="en-US" dirty="0"/>
              <a:t>)</a:t>
            </a:r>
          </a:p>
          <a:p>
            <a:pPr lvl="1"/>
            <a:r>
              <a:rPr lang="en-US" dirty="0"/>
              <a:t>It’s a 100-mile walk from Philippi to Thessalonica </a:t>
            </a:r>
            <a:br>
              <a:rPr lang="en-US" dirty="0"/>
            </a:br>
            <a:r>
              <a:rPr lang="en-US" dirty="0"/>
              <a:t>along the Egnatian Way.</a:t>
            </a:r>
          </a:p>
          <a:p>
            <a:pPr lvl="1"/>
            <a:r>
              <a:rPr lang="en-US" dirty="0"/>
              <a:t>Here, there were enough Jews for a synagogue.</a:t>
            </a:r>
          </a:p>
          <a:p>
            <a:pPr lvl="1"/>
            <a:r>
              <a:rPr lang="en-US" dirty="0"/>
              <a:t>Paul converted some Jews and Gentiles, </a:t>
            </a:r>
            <a:br>
              <a:rPr lang="en-US" dirty="0"/>
            </a:br>
            <a:r>
              <a:rPr lang="en-US" dirty="0"/>
              <a:t>but was chased out of the city , again! (17:2b-9)</a:t>
            </a:r>
          </a:p>
          <a:p>
            <a:pPr lvl="1"/>
            <a:r>
              <a:rPr lang="en-US" dirty="0"/>
              <a:t>A couple of years later, Paul wrote two encouraging letters to Thessalonica’s  young church that faced persecution, i.e., First and Second Thessalonians.</a:t>
            </a:r>
          </a:p>
          <a:p>
            <a:pPr lvl="1"/>
            <a:endParaRPr lang="en-US" dirty="0"/>
          </a:p>
          <a:p>
            <a:pPr marL="0" lvl="0" indent="0">
              <a:buNone/>
            </a:pPr>
            <a:endParaRPr lang="en-US" dirty="0"/>
          </a:p>
        </p:txBody>
      </p:sp>
      <p:pic>
        <p:nvPicPr>
          <p:cNvPr id="4" name="Picture 3">
            <a:extLst>
              <a:ext uri="{FF2B5EF4-FFF2-40B4-BE49-F238E27FC236}">
                <a16:creationId xmlns:a16="http://schemas.microsoft.com/office/drawing/2014/main" id="{57150B65-AFB5-6114-ED7E-D2FB9EF2E04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72508" y="2499919"/>
            <a:ext cx="3891810" cy="2223911"/>
          </a:xfrm>
          <a:prstGeom prst="rect">
            <a:avLst/>
          </a:prstGeom>
          <a:noFill/>
          <a:ln>
            <a:noFill/>
          </a:ln>
        </p:spPr>
      </p:pic>
    </p:spTree>
    <p:extLst>
      <p:ext uri="{BB962C8B-B14F-4D97-AF65-F5344CB8AC3E}">
        <p14:creationId xmlns:p14="http://schemas.microsoft.com/office/powerpoint/2010/main" val="168477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ED178-C589-3BB6-373D-092B4D6BC4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C03A71-3376-BA40-90EF-045D84F65C03}"/>
              </a:ext>
            </a:extLst>
          </p:cNvPr>
          <p:cNvSpPr>
            <a:spLocks noGrp="1"/>
          </p:cNvSpPr>
          <p:nvPr>
            <p:ph type="title"/>
          </p:nvPr>
        </p:nvSpPr>
        <p:spPr/>
        <p:txBody>
          <a:bodyPr/>
          <a:lstStyle/>
          <a:p>
            <a:r>
              <a:rPr lang="en-US" b="1" dirty="0" err="1"/>
              <a:t>Politarch</a:t>
            </a:r>
            <a:r>
              <a:rPr lang="en-US" b="1" dirty="0"/>
              <a:t>?</a:t>
            </a:r>
          </a:p>
        </p:txBody>
      </p:sp>
      <p:sp>
        <p:nvSpPr>
          <p:cNvPr id="3" name="Content Placeholder 2">
            <a:extLst>
              <a:ext uri="{FF2B5EF4-FFF2-40B4-BE49-F238E27FC236}">
                <a16:creationId xmlns:a16="http://schemas.microsoft.com/office/drawing/2014/main" id="{82E99DA0-3C49-4777-B7E8-5C981FA8A4B4}"/>
              </a:ext>
            </a:extLst>
          </p:cNvPr>
          <p:cNvSpPr>
            <a:spLocks noGrp="1"/>
          </p:cNvSpPr>
          <p:nvPr>
            <p:ph idx="1"/>
          </p:nvPr>
        </p:nvSpPr>
        <p:spPr/>
        <p:txBody>
          <a:bodyPr>
            <a:normAutofit/>
          </a:bodyPr>
          <a:lstStyle/>
          <a:p>
            <a:r>
              <a:rPr lang="en-US" dirty="0"/>
              <a:t>And the people and the </a:t>
            </a:r>
            <a:r>
              <a:rPr lang="en-US" dirty="0">
                <a:solidFill>
                  <a:srgbClr val="FFFF00"/>
                </a:solidFill>
              </a:rPr>
              <a:t>city authorities </a:t>
            </a:r>
            <a:r>
              <a:rPr lang="en-US" dirty="0"/>
              <a:t>were disturbed when they heard these things. (</a:t>
            </a:r>
            <a:r>
              <a:rPr lang="en-US" dirty="0">
                <a:solidFill>
                  <a:schemeClr val="accent2"/>
                </a:solidFill>
              </a:rPr>
              <a:t>Acts 17:8, ESV</a:t>
            </a:r>
            <a:r>
              <a:rPr lang="en-US" dirty="0"/>
              <a:t>)</a:t>
            </a:r>
          </a:p>
          <a:p>
            <a:pPr lvl="1"/>
            <a:r>
              <a:rPr lang="en-US" dirty="0"/>
              <a:t>Luke used the word </a:t>
            </a:r>
            <a:r>
              <a:rPr lang="en-US" i="1" dirty="0" err="1"/>
              <a:t>politarch</a:t>
            </a:r>
            <a:r>
              <a:rPr lang="en-US" dirty="0"/>
              <a:t>. </a:t>
            </a:r>
            <a:br>
              <a:rPr lang="en-US" dirty="0"/>
            </a:br>
            <a:r>
              <a:rPr lang="en-US" dirty="0"/>
              <a:t>For centuries, this word was not found in any other texts, </a:t>
            </a:r>
            <a:br>
              <a:rPr lang="en-US" dirty="0"/>
            </a:br>
            <a:r>
              <a:rPr lang="en-US" dirty="0"/>
              <a:t>so critics in ~1800 identified this as a mistake by Luke. </a:t>
            </a:r>
            <a:br>
              <a:rPr lang="en-US" dirty="0"/>
            </a:br>
            <a:r>
              <a:rPr lang="en-US" dirty="0"/>
              <a:t>But, in 1835, the same word was identified in the </a:t>
            </a:r>
            <a:br>
              <a:rPr lang="en-US" dirty="0"/>
            </a:br>
            <a:r>
              <a:rPr lang="en-US" dirty="0"/>
              <a:t>Roman Varder Gate from the 2</a:t>
            </a:r>
            <a:r>
              <a:rPr lang="en-US" baseline="30000" dirty="0"/>
              <a:t>nd</a:t>
            </a:r>
            <a:r>
              <a:rPr lang="en-US" dirty="0"/>
              <a:t> Century AD over the Egnatian Way in Thessalonica,  vindicating Luke!</a:t>
            </a:r>
          </a:p>
          <a:p>
            <a:pPr lvl="1"/>
            <a:r>
              <a:rPr lang="en-US" dirty="0"/>
              <a:t>The Egnatian Way remains </a:t>
            </a:r>
            <a:br>
              <a:rPr lang="en-US" dirty="0"/>
            </a:br>
            <a:r>
              <a:rPr lang="en-US" dirty="0"/>
              <a:t>the main street through the </a:t>
            </a:r>
            <a:br>
              <a:rPr lang="en-US" dirty="0"/>
            </a:br>
            <a:r>
              <a:rPr lang="en-US" dirty="0"/>
              <a:t>center of the city:</a:t>
            </a:r>
          </a:p>
          <a:p>
            <a:pPr lvl="1"/>
            <a:endParaRPr lang="en-US" dirty="0"/>
          </a:p>
          <a:p>
            <a:pPr marL="0" lvl="0" indent="0">
              <a:buNone/>
            </a:pPr>
            <a:endParaRPr lang="en-US" dirty="0"/>
          </a:p>
        </p:txBody>
      </p:sp>
      <p:pic>
        <p:nvPicPr>
          <p:cNvPr id="6" name="Picture 5">
            <a:extLst>
              <a:ext uri="{FF2B5EF4-FFF2-40B4-BE49-F238E27FC236}">
                <a16:creationId xmlns:a16="http://schemas.microsoft.com/office/drawing/2014/main" id="{E68535D2-4CF7-F155-CBD0-DDA6433AEB7A}"/>
              </a:ext>
            </a:extLst>
          </p:cNvPr>
          <p:cNvPicPr>
            <a:picLocks noChangeAspect="1"/>
          </p:cNvPicPr>
          <p:nvPr/>
        </p:nvPicPr>
        <p:blipFill>
          <a:blip r:embed="rId3"/>
          <a:stretch>
            <a:fillRect/>
          </a:stretch>
        </p:blipFill>
        <p:spPr>
          <a:xfrm>
            <a:off x="8493769" y="1323518"/>
            <a:ext cx="3517694" cy="2105482"/>
          </a:xfrm>
          <a:prstGeom prst="rect">
            <a:avLst/>
          </a:prstGeom>
        </p:spPr>
      </p:pic>
      <p:pic>
        <p:nvPicPr>
          <p:cNvPr id="7" name="Picture 6">
            <a:extLst>
              <a:ext uri="{FF2B5EF4-FFF2-40B4-BE49-F238E27FC236}">
                <a16:creationId xmlns:a16="http://schemas.microsoft.com/office/drawing/2014/main" id="{93473F6F-8395-9A74-2B1C-A9D1CADA28E7}"/>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45203" y="4168109"/>
            <a:ext cx="4632685" cy="2600806"/>
          </a:xfrm>
          <a:prstGeom prst="rect">
            <a:avLst/>
          </a:prstGeom>
          <a:noFill/>
          <a:ln>
            <a:noFill/>
          </a:ln>
        </p:spPr>
      </p:pic>
    </p:spTree>
    <p:extLst>
      <p:ext uri="{BB962C8B-B14F-4D97-AF65-F5344CB8AC3E}">
        <p14:creationId xmlns:p14="http://schemas.microsoft.com/office/powerpoint/2010/main" val="2824238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3ADE5-3E36-8DDA-AC00-A81B98F6E3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2761BF-0EF2-B849-5BB2-E14BDA6BC857}"/>
              </a:ext>
            </a:extLst>
          </p:cNvPr>
          <p:cNvSpPr>
            <a:spLocks noGrp="1"/>
          </p:cNvSpPr>
          <p:nvPr>
            <p:ph type="title"/>
          </p:nvPr>
        </p:nvSpPr>
        <p:spPr/>
        <p:txBody>
          <a:bodyPr/>
          <a:lstStyle/>
          <a:p>
            <a:r>
              <a:rPr lang="en-US" b="1" dirty="0"/>
              <a:t>Berea not Rome</a:t>
            </a:r>
          </a:p>
        </p:txBody>
      </p:sp>
      <p:sp>
        <p:nvSpPr>
          <p:cNvPr id="3" name="Content Placeholder 2">
            <a:extLst>
              <a:ext uri="{FF2B5EF4-FFF2-40B4-BE49-F238E27FC236}">
                <a16:creationId xmlns:a16="http://schemas.microsoft.com/office/drawing/2014/main" id="{65E9ACB0-3F8E-F6AB-9256-E6819EF9B4C2}"/>
              </a:ext>
            </a:extLst>
          </p:cNvPr>
          <p:cNvSpPr>
            <a:spLocks noGrp="1"/>
          </p:cNvSpPr>
          <p:nvPr>
            <p:ph idx="1"/>
          </p:nvPr>
        </p:nvSpPr>
        <p:spPr/>
        <p:txBody>
          <a:bodyPr>
            <a:normAutofit/>
          </a:bodyPr>
          <a:lstStyle/>
          <a:p>
            <a:r>
              <a:rPr lang="en-US" dirty="0"/>
              <a:t>The brothers immediately sent Paul and Silas away by night to Berea, and when they arrived they went into the Jewish synagogue.(</a:t>
            </a:r>
            <a:r>
              <a:rPr lang="en-US" dirty="0">
                <a:solidFill>
                  <a:schemeClr val="accent2"/>
                </a:solidFill>
              </a:rPr>
              <a:t>Acts 17:10, ESV</a:t>
            </a:r>
            <a:r>
              <a:rPr lang="en-US" dirty="0"/>
              <a:t>)</a:t>
            </a:r>
          </a:p>
          <a:p>
            <a:pPr lvl="1"/>
            <a:r>
              <a:rPr lang="en-US" dirty="0"/>
              <a:t>Berea was 45 miles from Thessalonica, ~3 days walk.</a:t>
            </a:r>
          </a:p>
          <a:p>
            <a:pPr lvl="1"/>
            <a:r>
              <a:rPr lang="en-US" dirty="0"/>
              <a:t>Instead of going to Rome, Paul left the Egnatian Way</a:t>
            </a:r>
          </a:p>
        </p:txBody>
      </p:sp>
      <p:pic>
        <p:nvPicPr>
          <p:cNvPr id="5" name="Picture 4">
            <a:extLst>
              <a:ext uri="{FF2B5EF4-FFF2-40B4-BE49-F238E27FC236}">
                <a16:creationId xmlns:a16="http://schemas.microsoft.com/office/drawing/2014/main" id="{193F226B-86A9-BBF8-62DF-432ADB5D3C83}"/>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72508" y="1943420"/>
            <a:ext cx="3891810" cy="2223911"/>
          </a:xfrm>
          <a:prstGeom prst="rect">
            <a:avLst/>
          </a:prstGeom>
          <a:noFill/>
          <a:ln>
            <a:noFill/>
          </a:ln>
        </p:spPr>
      </p:pic>
      <p:pic>
        <p:nvPicPr>
          <p:cNvPr id="6" name="Picture 5">
            <a:extLst>
              <a:ext uri="{FF2B5EF4-FFF2-40B4-BE49-F238E27FC236}">
                <a16:creationId xmlns:a16="http://schemas.microsoft.com/office/drawing/2014/main" id="{92E3A92C-428E-AEF6-9F3D-33D41010054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7682" y="3060970"/>
            <a:ext cx="6358640" cy="3597512"/>
          </a:xfrm>
          <a:prstGeom prst="rect">
            <a:avLst/>
          </a:prstGeom>
          <a:noFill/>
          <a:ln>
            <a:noFill/>
          </a:ln>
        </p:spPr>
      </p:pic>
      <p:sp>
        <p:nvSpPr>
          <p:cNvPr id="4" name="Content Placeholder 2">
            <a:extLst>
              <a:ext uri="{FF2B5EF4-FFF2-40B4-BE49-F238E27FC236}">
                <a16:creationId xmlns:a16="http://schemas.microsoft.com/office/drawing/2014/main" id="{256332E8-8F7F-0659-82E5-39860E221250}"/>
              </a:ext>
            </a:extLst>
          </p:cNvPr>
          <p:cNvSpPr txBox="1">
            <a:spLocks/>
          </p:cNvSpPr>
          <p:nvPr/>
        </p:nvSpPr>
        <p:spPr>
          <a:xfrm>
            <a:off x="6705600" y="4345860"/>
            <a:ext cx="5329084" cy="2386335"/>
          </a:xfrm>
          <a:prstGeom prst="rect">
            <a:avLst/>
          </a:prstGeom>
          <a:noFill/>
          <a:ln w="25400">
            <a:solidFill>
              <a:schemeClr val="bg2">
                <a:lumMod val="40000"/>
                <a:lumOff val="60000"/>
              </a:schemeClr>
            </a:solidFill>
          </a:ln>
        </p:spPr>
        <p:txBody>
          <a:bodyPr vert="horz" lIns="91440" tIns="0" rIns="0" bIns="0" rtlCol="0" anchor="t" anchorCtr="0">
            <a:normAutofit fontScale="62500" lnSpcReduction="20000"/>
          </a:bodyPr>
          <a:lstStyle>
            <a:lvl1pPr marL="360000" indent="-360000" algn="l" defTabSz="914400" rtl="0" eaLnBrk="1" latinLnBrk="0" hangingPunct="1">
              <a:lnSpc>
                <a:spcPct val="125000"/>
              </a:lnSpc>
              <a:spcBef>
                <a:spcPts val="1000"/>
              </a:spcBef>
              <a:buClr>
                <a:schemeClr val="bg2">
                  <a:lumMod val="40000"/>
                  <a:lumOff val="60000"/>
                </a:schemeClr>
              </a:buClr>
              <a:buFont typeface="Avenir Next LT Pro Light" panose="020B0304020202020204" pitchFamily="34" charset="0"/>
              <a:buChar char="†"/>
              <a:defRPr sz="2800" i="0" kern="1200">
                <a:solidFill>
                  <a:schemeClr val="tx1"/>
                </a:solidFill>
                <a:latin typeface="+mn-lt"/>
                <a:ea typeface="+mn-ea"/>
                <a:cs typeface="+mn-cs"/>
              </a:defRPr>
            </a:lvl1pPr>
            <a:lvl2pPr marL="702900" indent="-342900" algn="l" defTabSz="914400" rtl="0" eaLnBrk="1" latinLnBrk="0" hangingPunct="1">
              <a:lnSpc>
                <a:spcPct val="125000"/>
              </a:lnSpc>
              <a:spcBef>
                <a:spcPts val="500"/>
              </a:spcBef>
              <a:buClr>
                <a:schemeClr val="bg2">
                  <a:lumMod val="40000"/>
                  <a:lumOff val="60000"/>
                </a:schemeClr>
              </a:buClr>
              <a:buFont typeface="Wingdings" panose="05000000000000000000" pitchFamily="2" charset="2"/>
              <a:buChar char="Ø"/>
              <a:defRPr sz="2400" i="0" kern="1200">
                <a:solidFill>
                  <a:schemeClr val="tx1"/>
                </a:solidFill>
                <a:latin typeface="+mn-lt"/>
                <a:ea typeface="+mn-ea"/>
                <a:cs typeface="+mn-cs"/>
              </a:defRPr>
            </a:lvl2pPr>
            <a:lvl3pPr marL="1080000" indent="-360000" algn="l" defTabSz="914400" rtl="0" eaLnBrk="1" latinLnBrk="0" hangingPunct="1">
              <a:lnSpc>
                <a:spcPct val="125000"/>
              </a:lnSpc>
              <a:spcBef>
                <a:spcPts val="500"/>
              </a:spcBef>
              <a:buClr>
                <a:schemeClr val="bg2">
                  <a:lumMod val="40000"/>
                  <a:lumOff val="60000"/>
                </a:schemeClr>
              </a:buClr>
              <a:buFont typeface="Wingdings" panose="05000000000000000000" pitchFamily="2" charset="2"/>
              <a:buChar char="v"/>
              <a:defRPr sz="2400" i="0" kern="1200">
                <a:solidFill>
                  <a:schemeClr val="tx1"/>
                </a:solidFill>
                <a:latin typeface="+mn-lt"/>
                <a:ea typeface="+mn-ea"/>
                <a:cs typeface="+mn-cs"/>
              </a:defRPr>
            </a:lvl3pPr>
            <a:lvl4pPr marL="1422900" indent="-342900" algn="l" defTabSz="914400" rtl="0" eaLnBrk="1" latinLnBrk="0" hangingPunct="1">
              <a:lnSpc>
                <a:spcPct val="125000"/>
              </a:lnSpc>
              <a:spcBef>
                <a:spcPts val="500"/>
              </a:spcBef>
              <a:buClr>
                <a:schemeClr val="bg2">
                  <a:lumMod val="40000"/>
                  <a:lumOff val="60000"/>
                </a:schemeClr>
              </a:buClr>
              <a:buSzPct val="75000"/>
              <a:buFont typeface="Wingdings" panose="05000000000000000000" pitchFamily="2" charset="2"/>
              <a:buChar char="q"/>
              <a:defRPr sz="2400" i="0" kern="1200">
                <a:solidFill>
                  <a:schemeClr val="tx1"/>
                </a:solidFill>
                <a:latin typeface="+mn-lt"/>
                <a:ea typeface="+mn-ea"/>
                <a:cs typeface="+mn-cs"/>
              </a:defRPr>
            </a:lvl4pPr>
            <a:lvl5pPr marL="1800000" indent="-360000" algn="l" defTabSz="914400" rtl="0" eaLnBrk="1" latinLnBrk="0" hangingPunct="1">
              <a:lnSpc>
                <a:spcPct val="125000"/>
              </a:lnSpc>
              <a:spcBef>
                <a:spcPts val="500"/>
              </a:spcBef>
              <a:buClr>
                <a:schemeClr val="bg2">
                  <a:lumMod val="40000"/>
                  <a:lumOff val="60000"/>
                </a:schemeClr>
              </a:buClr>
              <a:buSzPct val="125000"/>
              <a:buFont typeface="Arial" panose="020B0604020202020204" pitchFamily="34" charset="0"/>
              <a:buChar char="•"/>
              <a:defRPr sz="2400" i="0" kern="1200">
                <a:solidFill>
                  <a:schemeClr val="tx1"/>
                </a:solidFill>
                <a:latin typeface="+mn-lt"/>
                <a:ea typeface="+mn-ea"/>
                <a:cs typeface="+mn-cs"/>
              </a:defRPr>
            </a:lvl5pPr>
            <a:lvl6pPr marL="2057400" indent="-228600" algn="l" defTabSz="914400" rtl="0" eaLnBrk="1" latinLnBrk="0" hangingPunct="1">
              <a:lnSpc>
                <a:spcPct val="125000"/>
              </a:lnSpc>
              <a:spcBef>
                <a:spcPts val="500"/>
              </a:spcBef>
              <a:buClr>
                <a:schemeClr val="bg2">
                  <a:lumMod val="40000"/>
                  <a:lumOff val="60000"/>
                </a:schemeClr>
              </a:buClr>
              <a:buSzPct val="150000"/>
              <a:buFont typeface="Avenir Next LT Pro Light" panose="020B0304020202020204" pitchFamily="34" charset="0"/>
              <a:buChar char="›"/>
              <a:defRPr sz="2400" kern="1200">
                <a:solidFill>
                  <a:schemeClr val="tx1"/>
                </a:solidFill>
                <a:latin typeface="+mn-lt"/>
                <a:ea typeface="+mn-ea"/>
                <a:cs typeface="+mn-cs"/>
              </a:defRPr>
            </a:lvl6pPr>
            <a:lvl7pPr marL="2514600" indent="-228600" algn="l" defTabSz="914400" rtl="0" eaLnBrk="1" latinLnBrk="0" hangingPunct="1">
              <a:lnSpc>
                <a:spcPct val="90000"/>
              </a:lnSpc>
              <a:spcBef>
                <a:spcPts val="500"/>
              </a:spcBef>
              <a:buClr>
                <a:srgbClr val="FFFF00"/>
              </a:buClr>
              <a:buFont typeface="Avenir Next LT Pro Light" panose="020B0304020202020204" pitchFamily="34" charset="0"/>
              <a:buChar char="†"/>
              <a:tabLst/>
              <a:defRPr sz="2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In Berea, a synagogue from 1850 is on the site of the one Paul visited. Through its windows, we heard the </a:t>
            </a:r>
            <a:r>
              <a:rPr lang="en-US" dirty="0" err="1"/>
              <a:t>Tripotamos</a:t>
            </a:r>
            <a:r>
              <a:rPr lang="en-US" dirty="0"/>
              <a:t> River rushing by. </a:t>
            </a:r>
          </a:p>
          <a:p>
            <a:r>
              <a:rPr lang="en-US" dirty="0"/>
              <a:t>Today, the synagogue is a memorial to 150 children that the Nazis murdered there in 1943. </a:t>
            </a:r>
          </a:p>
          <a:p>
            <a:r>
              <a:rPr lang="en-US" dirty="0"/>
              <a:t>They do not celebrate Paul!</a:t>
            </a:r>
          </a:p>
        </p:txBody>
      </p:sp>
    </p:spTree>
    <p:extLst>
      <p:ext uri="{BB962C8B-B14F-4D97-AF65-F5344CB8AC3E}">
        <p14:creationId xmlns:p14="http://schemas.microsoft.com/office/powerpoint/2010/main" val="116395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uiExpand="1" build="allAtOnce"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28465-54A0-9B68-11A6-1418D6DC6C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7A5D82-3F15-FE7B-D074-35B9FF3B6773}"/>
              </a:ext>
            </a:extLst>
          </p:cNvPr>
          <p:cNvSpPr>
            <a:spLocks noGrp="1"/>
          </p:cNvSpPr>
          <p:nvPr>
            <p:ph type="title"/>
          </p:nvPr>
        </p:nvSpPr>
        <p:spPr/>
        <p:txBody>
          <a:bodyPr/>
          <a:lstStyle/>
          <a:p>
            <a:r>
              <a:rPr lang="en-US" b="1" dirty="0"/>
              <a:t>Berea’s Bema</a:t>
            </a:r>
          </a:p>
        </p:txBody>
      </p:sp>
      <p:sp>
        <p:nvSpPr>
          <p:cNvPr id="3" name="Content Placeholder 2">
            <a:extLst>
              <a:ext uri="{FF2B5EF4-FFF2-40B4-BE49-F238E27FC236}">
                <a16:creationId xmlns:a16="http://schemas.microsoft.com/office/drawing/2014/main" id="{05CD4CFE-EA46-89F0-EDFC-5F30F328BBC2}"/>
              </a:ext>
            </a:extLst>
          </p:cNvPr>
          <p:cNvSpPr>
            <a:spLocks noGrp="1"/>
          </p:cNvSpPr>
          <p:nvPr>
            <p:ph idx="1"/>
          </p:nvPr>
        </p:nvSpPr>
        <p:spPr/>
        <p:txBody>
          <a:bodyPr>
            <a:normAutofit/>
          </a:bodyPr>
          <a:lstStyle/>
          <a:p>
            <a:r>
              <a:rPr lang="en-US" dirty="0"/>
              <a:t>Also, Paul engaged with Gentiles (17:12b).</a:t>
            </a:r>
          </a:p>
          <a:p>
            <a:r>
              <a:rPr lang="en-US" dirty="0"/>
              <a:t>Paul might have spoken from the “Bema” (raised stone platform) in the old central square. </a:t>
            </a:r>
          </a:p>
          <a:p>
            <a:r>
              <a:rPr lang="en-US" dirty="0"/>
              <a:t>Tradition has associated a central location in the town with Paul.</a:t>
            </a:r>
          </a:p>
        </p:txBody>
      </p:sp>
      <p:pic>
        <p:nvPicPr>
          <p:cNvPr id="4" name="Picture 3">
            <a:extLst>
              <a:ext uri="{FF2B5EF4-FFF2-40B4-BE49-F238E27FC236}">
                <a16:creationId xmlns:a16="http://schemas.microsoft.com/office/drawing/2014/main" id="{D69B11CF-2031-316E-50DE-9D2462D3B31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7357" y="3492347"/>
            <a:ext cx="6858000" cy="2853369"/>
          </a:xfrm>
          <a:prstGeom prst="rect">
            <a:avLst/>
          </a:prstGeom>
          <a:noFill/>
          <a:ln>
            <a:noFill/>
          </a:ln>
        </p:spPr>
      </p:pic>
      <p:pic>
        <p:nvPicPr>
          <p:cNvPr id="7" name="Picture 6">
            <a:extLst>
              <a:ext uri="{FF2B5EF4-FFF2-40B4-BE49-F238E27FC236}">
                <a16:creationId xmlns:a16="http://schemas.microsoft.com/office/drawing/2014/main" id="{78A6D60E-C99B-9098-93D9-5B5E8497BF49}"/>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18987" y="4324639"/>
            <a:ext cx="4651758" cy="1188783"/>
          </a:xfrm>
          <a:prstGeom prst="rect">
            <a:avLst/>
          </a:prstGeom>
          <a:noFill/>
          <a:ln>
            <a:noFill/>
          </a:ln>
        </p:spPr>
      </p:pic>
    </p:spTree>
    <p:extLst>
      <p:ext uri="{BB962C8B-B14F-4D97-AF65-F5344CB8AC3E}">
        <p14:creationId xmlns:p14="http://schemas.microsoft.com/office/powerpoint/2010/main" val="2524124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0AABF-AD52-E9B5-2375-74824C26EA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D63388-8F4A-9456-6A37-A769752990FD}"/>
              </a:ext>
            </a:extLst>
          </p:cNvPr>
          <p:cNvSpPr>
            <a:spLocks noGrp="1"/>
          </p:cNvSpPr>
          <p:nvPr>
            <p:ph type="title"/>
          </p:nvPr>
        </p:nvSpPr>
        <p:spPr/>
        <p:txBody>
          <a:bodyPr/>
          <a:lstStyle/>
          <a:p>
            <a:r>
              <a:rPr lang="en-US" b="1" dirty="0"/>
              <a:t>Berea to Athens</a:t>
            </a:r>
          </a:p>
        </p:txBody>
      </p:sp>
      <p:sp>
        <p:nvSpPr>
          <p:cNvPr id="3" name="Content Placeholder 2">
            <a:extLst>
              <a:ext uri="{FF2B5EF4-FFF2-40B4-BE49-F238E27FC236}">
                <a16:creationId xmlns:a16="http://schemas.microsoft.com/office/drawing/2014/main" id="{59749F2E-B94C-58DB-3BE6-F42337030FC4}"/>
              </a:ext>
            </a:extLst>
          </p:cNvPr>
          <p:cNvSpPr>
            <a:spLocks noGrp="1"/>
          </p:cNvSpPr>
          <p:nvPr>
            <p:ph idx="1"/>
          </p:nvPr>
        </p:nvSpPr>
        <p:spPr>
          <a:xfrm>
            <a:off x="28574" y="733425"/>
            <a:ext cx="7396795" cy="6097091"/>
          </a:xfrm>
        </p:spPr>
        <p:txBody>
          <a:bodyPr>
            <a:normAutofit fontScale="92500"/>
          </a:bodyPr>
          <a:lstStyle/>
          <a:p>
            <a:r>
              <a:rPr lang="en-US" dirty="0"/>
              <a:t>But when the Jews from </a:t>
            </a:r>
            <a:r>
              <a:rPr lang="en-US" dirty="0">
                <a:solidFill>
                  <a:srgbClr val="FFFF00"/>
                </a:solidFill>
              </a:rPr>
              <a:t>Thessalonica</a:t>
            </a:r>
            <a:r>
              <a:rPr lang="en-US" dirty="0"/>
              <a:t> learned that the word of God was proclaimed by Paul at </a:t>
            </a:r>
            <a:r>
              <a:rPr lang="en-US" dirty="0">
                <a:solidFill>
                  <a:srgbClr val="FFFF00"/>
                </a:solidFill>
              </a:rPr>
              <a:t>Berea</a:t>
            </a:r>
            <a:r>
              <a:rPr lang="en-US" dirty="0"/>
              <a:t> also, they came there too, agitating and stirring up the crowds. Then the brothers immediately sent Paul off on his way to the sea, but Silas and Timothy remained there. Those who conducted Paul brought him as far as </a:t>
            </a:r>
            <a:r>
              <a:rPr lang="en-US" dirty="0">
                <a:solidFill>
                  <a:srgbClr val="FFFF00"/>
                </a:solidFill>
              </a:rPr>
              <a:t>Athens</a:t>
            </a:r>
            <a:r>
              <a:rPr lang="en-US" dirty="0"/>
              <a:t>, and after receiving a command for Silas and Timothy to come to him as soon as possible, they departed. (</a:t>
            </a:r>
            <a:r>
              <a:rPr lang="en-US" dirty="0">
                <a:solidFill>
                  <a:schemeClr val="accent2"/>
                </a:solidFill>
              </a:rPr>
              <a:t>Acts 17:13-15, ESV</a:t>
            </a:r>
            <a:r>
              <a:rPr lang="en-US" dirty="0"/>
              <a:t>)</a:t>
            </a:r>
          </a:p>
          <a:p>
            <a:r>
              <a:rPr lang="en-US" dirty="0"/>
              <a:t>We traveled by land.</a:t>
            </a:r>
          </a:p>
        </p:txBody>
      </p:sp>
      <p:pic>
        <p:nvPicPr>
          <p:cNvPr id="4" name="Picture 3">
            <a:extLst>
              <a:ext uri="{FF2B5EF4-FFF2-40B4-BE49-F238E27FC236}">
                <a16:creationId xmlns:a16="http://schemas.microsoft.com/office/drawing/2014/main" id="{CC3790CA-5D37-5604-5B00-F810C58EEEA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97835" y="850660"/>
            <a:ext cx="4299534" cy="5825562"/>
          </a:xfrm>
          <a:prstGeom prst="rect">
            <a:avLst/>
          </a:prstGeom>
          <a:noFill/>
          <a:ln>
            <a:noFill/>
          </a:ln>
        </p:spPr>
      </p:pic>
    </p:spTree>
    <p:extLst>
      <p:ext uri="{BB962C8B-B14F-4D97-AF65-F5344CB8AC3E}">
        <p14:creationId xmlns:p14="http://schemas.microsoft.com/office/powerpoint/2010/main" val="99255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9F92A-DDF2-7D85-BF83-5DE73AF83A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5B8F14-54A2-2402-3A04-599331BDC3DD}"/>
              </a:ext>
            </a:extLst>
          </p:cNvPr>
          <p:cNvSpPr>
            <a:spLocks noGrp="1"/>
          </p:cNvSpPr>
          <p:nvPr>
            <p:ph type="title"/>
          </p:nvPr>
        </p:nvSpPr>
        <p:spPr/>
        <p:txBody>
          <a:bodyPr/>
          <a:lstStyle/>
          <a:p>
            <a:r>
              <a:rPr lang="en-US" b="1" dirty="0"/>
              <a:t>Paul in Athens</a:t>
            </a:r>
          </a:p>
        </p:txBody>
      </p:sp>
      <p:sp>
        <p:nvSpPr>
          <p:cNvPr id="3" name="Content Placeholder 2">
            <a:extLst>
              <a:ext uri="{FF2B5EF4-FFF2-40B4-BE49-F238E27FC236}">
                <a16:creationId xmlns:a16="http://schemas.microsoft.com/office/drawing/2014/main" id="{4BE09D95-EEE2-9461-06E0-48208394BB00}"/>
              </a:ext>
            </a:extLst>
          </p:cNvPr>
          <p:cNvSpPr>
            <a:spLocks noGrp="1"/>
          </p:cNvSpPr>
          <p:nvPr>
            <p:ph idx="1"/>
          </p:nvPr>
        </p:nvSpPr>
        <p:spPr/>
        <p:txBody>
          <a:bodyPr>
            <a:normAutofit/>
          </a:bodyPr>
          <a:lstStyle/>
          <a:p>
            <a:r>
              <a:rPr lang="en-US" dirty="0"/>
              <a:t>Now while Paul was waiting for them at </a:t>
            </a:r>
            <a:r>
              <a:rPr lang="en-US" dirty="0">
                <a:solidFill>
                  <a:srgbClr val="FFFF00"/>
                </a:solidFill>
              </a:rPr>
              <a:t>Athens</a:t>
            </a:r>
            <a:r>
              <a:rPr lang="en-US" dirty="0"/>
              <a:t>, his spirit was provoked within him as he saw that the </a:t>
            </a:r>
            <a:r>
              <a:rPr lang="en-US" dirty="0">
                <a:solidFill>
                  <a:srgbClr val="FFFF00"/>
                </a:solidFill>
              </a:rPr>
              <a:t>city was full of idols</a:t>
            </a:r>
            <a:r>
              <a:rPr lang="en-US" dirty="0"/>
              <a:t>. So he reasoned in the </a:t>
            </a:r>
            <a:r>
              <a:rPr lang="en-US" dirty="0">
                <a:solidFill>
                  <a:srgbClr val="FFFF00"/>
                </a:solidFill>
              </a:rPr>
              <a:t>synagogue</a:t>
            </a:r>
            <a:r>
              <a:rPr lang="en-US" dirty="0"/>
              <a:t> with the Jews and the devout persons, and in the </a:t>
            </a:r>
            <a:r>
              <a:rPr lang="en-US" dirty="0">
                <a:solidFill>
                  <a:srgbClr val="FFFF00"/>
                </a:solidFill>
              </a:rPr>
              <a:t>marketplace</a:t>
            </a:r>
            <a:r>
              <a:rPr lang="en-US" dirty="0"/>
              <a:t> every day with those who happened to be there.</a:t>
            </a:r>
            <a:br>
              <a:rPr lang="en-US" dirty="0"/>
            </a:br>
            <a:r>
              <a:rPr lang="en-US" dirty="0"/>
              <a:t>(</a:t>
            </a:r>
            <a:r>
              <a:rPr lang="en-US" dirty="0">
                <a:solidFill>
                  <a:schemeClr val="accent2"/>
                </a:solidFill>
              </a:rPr>
              <a:t>Acts 17:16-17, ESV</a:t>
            </a:r>
            <a:r>
              <a:rPr lang="en-US" dirty="0"/>
              <a:t>)</a:t>
            </a:r>
          </a:p>
          <a:p>
            <a:r>
              <a:rPr lang="en-US" dirty="0"/>
              <a:t>Athens was like a </a:t>
            </a:r>
            <a:br>
              <a:rPr lang="en-US" dirty="0"/>
            </a:br>
            <a:r>
              <a:rPr lang="en-US" dirty="0"/>
              <a:t>“university town.”</a:t>
            </a:r>
          </a:p>
          <a:p>
            <a:r>
              <a:rPr lang="en-US" dirty="0"/>
              <a:t>Agora is Greek</a:t>
            </a:r>
            <a:br>
              <a:rPr lang="en-US" dirty="0"/>
            </a:br>
            <a:r>
              <a:rPr lang="en-US" dirty="0"/>
              <a:t>for “marketplace”</a:t>
            </a:r>
          </a:p>
        </p:txBody>
      </p:sp>
      <p:pic>
        <p:nvPicPr>
          <p:cNvPr id="5" name="Picture 4">
            <a:extLst>
              <a:ext uri="{FF2B5EF4-FFF2-40B4-BE49-F238E27FC236}">
                <a16:creationId xmlns:a16="http://schemas.microsoft.com/office/drawing/2014/main" id="{0B92459D-FC54-0395-0B1B-58A5B3FA2443}"/>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701433" y="2993507"/>
            <a:ext cx="8346021" cy="3508140"/>
          </a:xfrm>
          <a:prstGeom prst="rect">
            <a:avLst/>
          </a:prstGeom>
          <a:noFill/>
          <a:ln>
            <a:noFill/>
          </a:ln>
        </p:spPr>
      </p:pic>
    </p:spTree>
    <p:extLst>
      <p:ext uri="{BB962C8B-B14F-4D97-AF65-F5344CB8AC3E}">
        <p14:creationId xmlns:p14="http://schemas.microsoft.com/office/powerpoint/2010/main" val="1414041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44758-B8D0-105E-ACDB-79B9C94A50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004F1C-01A6-6FA0-5560-9937D8500ED2}"/>
              </a:ext>
            </a:extLst>
          </p:cNvPr>
          <p:cNvSpPr>
            <a:spLocks noGrp="1"/>
          </p:cNvSpPr>
          <p:nvPr>
            <p:ph type="title"/>
          </p:nvPr>
        </p:nvSpPr>
        <p:spPr/>
        <p:txBody>
          <a:bodyPr/>
          <a:lstStyle/>
          <a:p>
            <a:r>
              <a:rPr lang="en-US" b="1" dirty="0"/>
              <a:t>Another Translation Challenge</a:t>
            </a:r>
          </a:p>
        </p:txBody>
      </p:sp>
      <p:sp>
        <p:nvSpPr>
          <p:cNvPr id="3" name="Content Placeholder 2">
            <a:extLst>
              <a:ext uri="{FF2B5EF4-FFF2-40B4-BE49-F238E27FC236}">
                <a16:creationId xmlns:a16="http://schemas.microsoft.com/office/drawing/2014/main" id="{047D0521-DB7E-9A46-20D0-F23C8448B02C}"/>
              </a:ext>
            </a:extLst>
          </p:cNvPr>
          <p:cNvSpPr>
            <a:spLocks noGrp="1"/>
          </p:cNvSpPr>
          <p:nvPr>
            <p:ph idx="1"/>
          </p:nvPr>
        </p:nvSpPr>
        <p:spPr>
          <a:xfrm>
            <a:off x="28575" y="733425"/>
            <a:ext cx="8549942" cy="6124575"/>
          </a:xfrm>
        </p:spPr>
        <p:txBody>
          <a:bodyPr>
            <a:normAutofit lnSpcReduction="10000"/>
          </a:bodyPr>
          <a:lstStyle/>
          <a:p>
            <a:r>
              <a:rPr lang="en-US" dirty="0"/>
              <a:t>Some of the </a:t>
            </a:r>
            <a:r>
              <a:rPr lang="en-US" dirty="0">
                <a:solidFill>
                  <a:srgbClr val="FFFF00"/>
                </a:solidFill>
              </a:rPr>
              <a:t>Epicurean</a:t>
            </a:r>
            <a:r>
              <a:rPr lang="en-US" dirty="0"/>
              <a:t> and </a:t>
            </a:r>
            <a:r>
              <a:rPr lang="en-US" dirty="0">
                <a:solidFill>
                  <a:srgbClr val="FFFF00"/>
                </a:solidFill>
              </a:rPr>
              <a:t>Stoic</a:t>
            </a:r>
            <a:r>
              <a:rPr lang="en-US" dirty="0"/>
              <a:t> philosophers also conversed with him. And some said, “What does this </a:t>
            </a:r>
            <a:r>
              <a:rPr lang="en-US" dirty="0">
                <a:solidFill>
                  <a:srgbClr val="FFFF00"/>
                </a:solidFill>
              </a:rPr>
              <a:t>babbler</a:t>
            </a:r>
            <a:r>
              <a:rPr lang="en-US" dirty="0"/>
              <a:t> wish to say?” (</a:t>
            </a:r>
            <a:r>
              <a:rPr lang="en-US" dirty="0">
                <a:solidFill>
                  <a:schemeClr val="accent2"/>
                </a:solidFill>
              </a:rPr>
              <a:t>Acts 17:18, ESV</a:t>
            </a:r>
            <a:r>
              <a:rPr lang="en-US" dirty="0"/>
              <a:t>)</a:t>
            </a:r>
          </a:p>
          <a:p>
            <a:pPr lvl="1"/>
            <a:r>
              <a:rPr lang="en-US" dirty="0"/>
              <a:t>Epicurean philosophers identified pleasure as the highest good.</a:t>
            </a:r>
          </a:p>
          <a:p>
            <a:pPr lvl="1"/>
            <a:r>
              <a:rPr lang="en-US" dirty="0"/>
              <a:t>Stoics prioritized reason and logic.</a:t>
            </a:r>
          </a:p>
          <a:p>
            <a:pPr lvl="1"/>
            <a:r>
              <a:rPr lang="en-US" dirty="0"/>
              <a:t>A </a:t>
            </a:r>
            <a:r>
              <a:rPr lang="en-US" dirty="0" err="1"/>
              <a:t>spermologos</a:t>
            </a:r>
            <a:r>
              <a:rPr lang="en-US" dirty="0"/>
              <a:t> (σπ</a:t>
            </a:r>
            <a:r>
              <a:rPr lang="en-US" dirty="0" err="1"/>
              <a:t>ερμολόγος</a:t>
            </a:r>
            <a:r>
              <a:rPr lang="en-US" dirty="0"/>
              <a:t>), literally a “seed-picker”</a:t>
            </a:r>
          </a:p>
          <a:p>
            <a:pPr lvl="2"/>
            <a:r>
              <a:rPr lang="en-US" dirty="0"/>
              <a:t>Like a crow?</a:t>
            </a:r>
          </a:p>
          <a:p>
            <a:pPr lvl="2"/>
            <a:r>
              <a:rPr lang="en-US" dirty="0"/>
              <a:t>A person who acquires information from different sources and passes it on to others. However, they lack comprehension concerning the matter. They spread information superficially, like a plagiarist.</a:t>
            </a:r>
          </a:p>
          <a:p>
            <a:pPr lvl="2"/>
            <a:r>
              <a:rPr lang="en-US" dirty="0"/>
              <a:t>It was a very strong insult.</a:t>
            </a:r>
          </a:p>
          <a:p>
            <a:pPr lvl="1"/>
            <a:endParaRPr lang="en-US" dirty="0"/>
          </a:p>
          <a:p>
            <a:endParaRPr lang="en-US" dirty="0"/>
          </a:p>
        </p:txBody>
      </p:sp>
      <p:pic>
        <p:nvPicPr>
          <p:cNvPr id="7" name="Picture 6">
            <a:extLst>
              <a:ext uri="{FF2B5EF4-FFF2-40B4-BE49-F238E27FC236}">
                <a16:creationId xmlns:a16="http://schemas.microsoft.com/office/drawing/2014/main" id="{64A7526B-98BE-67B2-83CC-2C22C50F9B5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98833" y="3429000"/>
            <a:ext cx="3317295" cy="3317295"/>
          </a:xfrm>
          <a:prstGeom prst="rect">
            <a:avLst/>
          </a:prstGeom>
        </p:spPr>
      </p:pic>
    </p:spTree>
    <p:extLst>
      <p:ext uri="{BB962C8B-B14F-4D97-AF65-F5344CB8AC3E}">
        <p14:creationId xmlns:p14="http://schemas.microsoft.com/office/powerpoint/2010/main" val="161112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1D982-BE15-9ECD-14B0-02BF475485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AB9EAC-E68F-EC42-AB65-DB895412BD75}"/>
              </a:ext>
            </a:extLst>
          </p:cNvPr>
          <p:cNvSpPr>
            <a:spLocks noGrp="1"/>
          </p:cNvSpPr>
          <p:nvPr>
            <p:ph type="title"/>
          </p:nvPr>
        </p:nvSpPr>
        <p:spPr/>
        <p:txBody>
          <a:bodyPr/>
          <a:lstStyle/>
          <a:p>
            <a:r>
              <a:rPr lang="en-US" b="1" dirty="0"/>
              <a:t>Paul and the Aeropagus</a:t>
            </a:r>
          </a:p>
        </p:txBody>
      </p:sp>
      <p:sp>
        <p:nvSpPr>
          <p:cNvPr id="3" name="Content Placeholder 2">
            <a:extLst>
              <a:ext uri="{FF2B5EF4-FFF2-40B4-BE49-F238E27FC236}">
                <a16:creationId xmlns:a16="http://schemas.microsoft.com/office/drawing/2014/main" id="{0784C4DD-4EBE-28A2-1DC1-61AEFCE9F6E7}"/>
              </a:ext>
            </a:extLst>
          </p:cNvPr>
          <p:cNvSpPr>
            <a:spLocks noGrp="1"/>
          </p:cNvSpPr>
          <p:nvPr>
            <p:ph idx="1"/>
          </p:nvPr>
        </p:nvSpPr>
        <p:spPr>
          <a:xfrm>
            <a:off x="28575" y="733425"/>
            <a:ext cx="12115800" cy="6124575"/>
          </a:xfrm>
        </p:spPr>
        <p:txBody>
          <a:bodyPr>
            <a:normAutofit/>
          </a:bodyPr>
          <a:lstStyle/>
          <a:p>
            <a:r>
              <a:rPr lang="en-US" dirty="0"/>
              <a:t>And they took him and brought him to the </a:t>
            </a:r>
            <a:r>
              <a:rPr lang="en-US" dirty="0">
                <a:solidFill>
                  <a:srgbClr val="FFFF00"/>
                </a:solidFill>
              </a:rPr>
              <a:t>Areopagus</a:t>
            </a:r>
            <a:r>
              <a:rPr lang="en-US" dirty="0"/>
              <a:t> (</a:t>
            </a:r>
            <a:r>
              <a:rPr lang="en-US" dirty="0">
                <a:solidFill>
                  <a:schemeClr val="accent2"/>
                </a:solidFill>
              </a:rPr>
              <a:t>Acts 17:19, ESV</a:t>
            </a:r>
            <a:r>
              <a:rPr lang="en-US" dirty="0"/>
              <a:t>)</a:t>
            </a:r>
          </a:p>
          <a:p>
            <a:pPr lvl="1"/>
            <a:r>
              <a:rPr lang="en-US" dirty="0"/>
              <a:t>The Areopagus, Athens’ governing council, met on Mars Hill.</a:t>
            </a:r>
          </a:p>
          <a:p>
            <a:pPr lvl="1"/>
            <a:r>
              <a:rPr lang="en-US" dirty="0"/>
              <a:t>It met in the shadow of temples to Athena on the Acropolis, which celebrated Greece’s great victories.</a:t>
            </a:r>
          </a:p>
          <a:p>
            <a:pPr lvl="1"/>
            <a:r>
              <a:rPr lang="en-US" dirty="0"/>
              <a:t>Imagine Paul…</a:t>
            </a:r>
          </a:p>
        </p:txBody>
      </p:sp>
      <p:pic>
        <p:nvPicPr>
          <p:cNvPr id="4" name="Picture 3">
            <a:extLst>
              <a:ext uri="{FF2B5EF4-FFF2-40B4-BE49-F238E27FC236}">
                <a16:creationId xmlns:a16="http://schemas.microsoft.com/office/drawing/2014/main" id="{18598125-B801-56E9-A862-A2A14916F86F}"/>
              </a:ext>
            </a:extLst>
          </p:cNvPr>
          <p:cNvPicPr>
            <a:picLocks noChangeAspect="1"/>
          </p:cNvPicPr>
          <p:nvPr/>
        </p:nvPicPr>
        <p:blipFill>
          <a:blip r:embed="rId3" cstate="email">
            <a:extLst>
              <a:ext uri="{28A0092B-C50C-407E-A947-70E740481C1C}">
                <a14:useLocalDpi xmlns:a14="http://schemas.microsoft.com/office/drawing/2010/main"/>
              </a:ext>
            </a:extLst>
          </a:blip>
          <a:srcRect b="-44"/>
          <a:stretch>
            <a:fillRect/>
          </a:stretch>
        </p:blipFill>
        <p:spPr bwMode="auto">
          <a:xfrm>
            <a:off x="4060723" y="2343209"/>
            <a:ext cx="7979824" cy="4270550"/>
          </a:xfrm>
          <a:prstGeom prst="rect">
            <a:avLst/>
          </a:prstGeom>
          <a:noFill/>
          <a:ln>
            <a:noFill/>
          </a:ln>
        </p:spPr>
      </p:pic>
    </p:spTree>
    <p:extLst>
      <p:ext uri="{BB962C8B-B14F-4D97-AF65-F5344CB8AC3E}">
        <p14:creationId xmlns:p14="http://schemas.microsoft.com/office/powerpoint/2010/main" val="133898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1C94B-6B44-5948-22A7-D229A7BF43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EFAA27-BA63-446C-42CB-679043DE4933}"/>
              </a:ext>
            </a:extLst>
          </p:cNvPr>
          <p:cNvSpPr>
            <a:spLocks noGrp="1"/>
          </p:cNvSpPr>
          <p:nvPr>
            <p:ph type="title"/>
          </p:nvPr>
        </p:nvSpPr>
        <p:spPr/>
        <p:txBody>
          <a:bodyPr/>
          <a:lstStyle/>
          <a:p>
            <a:r>
              <a:rPr lang="en-US" b="1" dirty="0"/>
              <a:t>Paul and the Aeropagus</a:t>
            </a:r>
          </a:p>
        </p:txBody>
      </p:sp>
      <p:sp>
        <p:nvSpPr>
          <p:cNvPr id="3" name="Content Placeholder 2">
            <a:extLst>
              <a:ext uri="{FF2B5EF4-FFF2-40B4-BE49-F238E27FC236}">
                <a16:creationId xmlns:a16="http://schemas.microsoft.com/office/drawing/2014/main" id="{54CD8E9C-70C5-00B0-647B-1D378D6E917E}"/>
              </a:ext>
            </a:extLst>
          </p:cNvPr>
          <p:cNvSpPr>
            <a:spLocks noGrp="1"/>
          </p:cNvSpPr>
          <p:nvPr>
            <p:ph idx="1"/>
          </p:nvPr>
        </p:nvSpPr>
        <p:spPr>
          <a:xfrm>
            <a:off x="28575" y="733425"/>
            <a:ext cx="12115800" cy="6124575"/>
          </a:xfrm>
        </p:spPr>
        <p:txBody>
          <a:bodyPr>
            <a:normAutofit/>
          </a:bodyPr>
          <a:lstStyle/>
          <a:p>
            <a:r>
              <a:rPr lang="en-US" dirty="0"/>
              <a:t>So Paul, standing in the midst of the Areopagus, said: “Men of Athens, I perceive that in every way you are very religious. For as I passed along and observed the objects of your worship, I found also an altar with this inscription: ‘</a:t>
            </a:r>
            <a:r>
              <a:rPr lang="en-US" dirty="0">
                <a:solidFill>
                  <a:srgbClr val="FFFF00"/>
                </a:solidFill>
              </a:rPr>
              <a:t>To the unknown god</a:t>
            </a:r>
            <a:r>
              <a:rPr lang="en-US" dirty="0"/>
              <a:t>.’ What therefore you worship as unknown, this I proclaim to you. The </a:t>
            </a:r>
            <a:r>
              <a:rPr lang="en-US" dirty="0">
                <a:solidFill>
                  <a:srgbClr val="FFFF00"/>
                </a:solidFill>
              </a:rPr>
              <a:t>God who made the world</a:t>
            </a:r>
            <a:r>
              <a:rPr lang="en-US" dirty="0"/>
              <a:t> and everything in it, being Lord of heaven and earth, </a:t>
            </a:r>
            <a:r>
              <a:rPr lang="en-US" dirty="0">
                <a:solidFill>
                  <a:srgbClr val="FFFF00"/>
                </a:solidFill>
              </a:rPr>
              <a:t>does not live in temples</a:t>
            </a:r>
            <a:r>
              <a:rPr lang="en-US" dirty="0"/>
              <a:t> made by man,</a:t>
            </a:r>
            <a:r>
              <a:rPr lang="en-US" b="1" baseline="30000" dirty="0"/>
              <a:t> </a:t>
            </a:r>
            <a:r>
              <a:rPr lang="en-US" dirty="0">
                <a:solidFill>
                  <a:srgbClr val="FFFF00"/>
                </a:solidFill>
              </a:rPr>
              <a:t>nor is he served by human hands</a:t>
            </a:r>
            <a:r>
              <a:rPr lang="en-US" dirty="0"/>
              <a:t>, as though he needed anything, since he himself gives to all mankind life and breath and everything.(</a:t>
            </a:r>
            <a:r>
              <a:rPr lang="en-US" dirty="0">
                <a:solidFill>
                  <a:schemeClr val="accent2"/>
                </a:solidFill>
              </a:rPr>
              <a:t>Acts 17:22-25, ESV</a:t>
            </a:r>
            <a:r>
              <a:rPr lang="en-US" dirty="0"/>
              <a:t>)</a:t>
            </a:r>
          </a:p>
          <a:p>
            <a:pPr lvl="1"/>
            <a:r>
              <a:rPr lang="en-US" dirty="0"/>
              <a:t>Paul’s message succeeded in converting Dionysius and Damaris, but he then left Athens for Corinth. (Acts 17:34)</a:t>
            </a:r>
          </a:p>
          <a:p>
            <a:pPr lvl="1"/>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285197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BE329-5DEC-8FC2-9616-0BCE57FA69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637025-EC35-04C3-1817-0141CC027585}"/>
              </a:ext>
            </a:extLst>
          </p:cNvPr>
          <p:cNvSpPr>
            <a:spLocks noGrp="1"/>
          </p:cNvSpPr>
          <p:nvPr>
            <p:ph type="title"/>
          </p:nvPr>
        </p:nvSpPr>
        <p:spPr/>
        <p:txBody>
          <a:bodyPr/>
          <a:lstStyle/>
          <a:p>
            <a:r>
              <a:rPr lang="en-US" b="1" dirty="0"/>
              <a:t>Paul in Corinth</a:t>
            </a:r>
          </a:p>
        </p:txBody>
      </p:sp>
      <p:sp>
        <p:nvSpPr>
          <p:cNvPr id="3" name="Content Placeholder 2">
            <a:extLst>
              <a:ext uri="{FF2B5EF4-FFF2-40B4-BE49-F238E27FC236}">
                <a16:creationId xmlns:a16="http://schemas.microsoft.com/office/drawing/2014/main" id="{FD98BF3F-B952-1FA4-6188-AE050417EF56}"/>
              </a:ext>
            </a:extLst>
          </p:cNvPr>
          <p:cNvSpPr>
            <a:spLocks noGrp="1"/>
          </p:cNvSpPr>
          <p:nvPr>
            <p:ph idx="1"/>
          </p:nvPr>
        </p:nvSpPr>
        <p:spPr>
          <a:xfrm>
            <a:off x="28575" y="733425"/>
            <a:ext cx="12115800" cy="6124575"/>
          </a:xfrm>
        </p:spPr>
        <p:txBody>
          <a:bodyPr>
            <a:normAutofit/>
          </a:bodyPr>
          <a:lstStyle/>
          <a:p>
            <a:r>
              <a:rPr lang="en-US" dirty="0"/>
              <a:t>After this Paul left </a:t>
            </a:r>
            <a:r>
              <a:rPr lang="en-US" dirty="0">
                <a:solidFill>
                  <a:srgbClr val="FFFF00"/>
                </a:solidFill>
              </a:rPr>
              <a:t>Athens</a:t>
            </a:r>
            <a:r>
              <a:rPr lang="en-US" dirty="0"/>
              <a:t> and went to </a:t>
            </a:r>
            <a:r>
              <a:rPr lang="en-US" dirty="0">
                <a:solidFill>
                  <a:srgbClr val="FFFF00"/>
                </a:solidFill>
              </a:rPr>
              <a:t>Corinth</a:t>
            </a:r>
            <a:r>
              <a:rPr lang="en-US" dirty="0"/>
              <a:t>. And he found a Jew named Aquila, a native of </a:t>
            </a:r>
            <a:r>
              <a:rPr lang="en-US" dirty="0">
                <a:solidFill>
                  <a:srgbClr val="FFFF00"/>
                </a:solidFill>
              </a:rPr>
              <a:t>Pontus</a:t>
            </a:r>
            <a:r>
              <a:rPr lang="en-US" dirty="0"/>
              <a:t>, recently come from </a:t>
            </a:r>
            <a:r>
              <a:rPr lang="en-US" dirty="0">
                <a:solidFill>
                  <a:srgbClr val="FFFF00"/>
                </a:solidFill>
              </a:rPr>
              <a:t>Italy</a:t>
            </a:r>
            <a:r>
              <a:rPr lang="en-US" dirty="0"/>
              <a:t> with his wife Priscilla, because Claudius had commanded </a:t>
            </a:r>
            <a:r>
              <a:rPr lang="en-US" dirty="0">
                <a:solidFill>
                  <a:srgbClr val="FFFF00"/>
                </a:solidFill>
              </a:rPr>
              <a:t>all the Jews to leave Rome</a:t>
            </a:r>
            <a:r>
              <a:rPr lang="en-US" dirty="0"/>
              <a:t>. And he went to see them, and because he was of the same trade he stayed with them and worked, for they were </a:t>
            </a:r>
            <a:r>
              <a:rPr lang="en-US" dirty="0">
                <a:solidFill>
                  <a:srgbClr val="FFFF00"/>
                </a:solidFill>
              </a:rPr>
              <a:t>tentmakers</a:t>
            </a:r>
            <a:r>
              <a:rPr lang="en-US" dirty="0"/>
              <a:t> by trade. </a:t>
            </a:r>
            <a:br>
              <a:rPr lang="en-US" dirty="0"/>
            </a:br>
            <a:r>
              <a:rPr lang="en-US" dirty="0"/>
              <a:t>(</a:t>
            </a:r>
            <a:r>
              <a:rPr lang="en-US" dirty="0">
                <a:solidFill>
                  <a:schemeClr val="accent2"/>
                </a:solidFill>
              </a:rPr>
              <a:t>Acts 18:1-3, ESV</a:t>
            </a:r>
            <a:r>
              <a:rPr lang="en-US" dirty="0"/>
              <a:t>)</a:t>
            </a:r>
          </a:p>
          <a:p>
            <a:pPr lvl="1"/>
            <a:r>
              <a:rPr lang="en-US" dirty="0"/>
              <a:t>Pontus - also mentioned at Pentecost (Acts 2:9) and 1 Peter 1:1.</a:t>
            </a:r>
          </a:p>
          <a:p>
            <a:pPr lvl="1"/>
            <a:r>
              <a:rPr lang="en-US" dirty="0"/>
              <a:t>Jews had been expelled from Rome. Perhaps this was why Paul did not go there.</a:t>
            </a:r>
          </a:p>
          <a:p>
            <a:pPr lvl="1"/>
            <a:r>
              <a:rPr lang="en-US" dirty="0"/>
              <a:t>Tentmakers – at the time of the “Isthmian Games;” tents were in high demand.</a:t>
            </a:r>
          </a:p>
          <a:p>
            <a:pPr lvl="1"/>
            <a:r>
              <a:rPr lang="en-US" dirty="0"/>
              <a:t>Paul wrote 1 and 2 Thessalonians from here.</a:t>
            </a:r>
          </a:p>
          <a:p>
            <a:pPr lvl="1"/>
            <a:endParaRPr lang="en-US" dirty="0"/>
          </a:p>
          <a:p>
            <a:pPr lvl="1"/>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3775592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A97DF-EBA2-2BA5-4E87-16D41E6987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3A0802-7B33-1CEB-F5D1-7755506477D3}"/>
              </a:ext>
            </a:extLst>
          </p:cNvPr>
          <p:cNvSpPr>
            <a:spLocks noGrp="1"/>
          </p:cNvSpPr>
          <p:nvPr>
            <p:ph type="title"/>
          </p:nvPr>
        </p:nvSpPr>
        <p:spPr/>
        <p:txBody>
          <a:bodyPr/>
          <a:lstStyle/>
          <a:p>
            <a:r>
              <a:rPr lang="en-US" b="1" dirty="0"/>
              <a:t>Corinth</a:t>
            </a:r>
          </a:p>
        </p:txBody>
      </p:sp>
      <p:sp>
        <p:nvSpPr>
          <p:cNvPr id="3" name="Content Placeholder 2">
            <a:extLst>
              <a:ext uri="{FF2B5EF4-FFF2-40B4-BE49-F238E27FC236}">
                <a16:creationId xmlns:a16="http://schemas.microsoft.com/office/drawing/2014/main" id="{EA55C859-DFC6-BBCA-C307-400E8C599B02}"/>
              </a:ext>
            </a:extLst>
          </p:cNvPr>
          <p:cNvSpPr>
            <a:spLocks noGrp="1"/>
          </p:cNvSpPr>
          <p:nvPr>
            <p:ph idx="1"/>
          </p:nvPr>
        </p:nvSpPr>
        <p:spPr>
          <a:xfrm>
            <a:off x="28575" y="733426"/>
            <a:ext cx="12115800" cy="2291128"/>
          </a:xfrm>
        </p:spPr>
        <p:txBody>
          <a:bodyPr>
            <a:normAutofit fontScale="70000" lnSpcReduction="20000"/>
          </a:bodyPr>
          <a:lstStyle/>
          <a:p>
            <a:pPr lvl="0"/>
            <a:r>
              <a:rPr lang="en-US" dirty="0"/>
              <a:t>Corinth was on an isthmus connecting Achaia with the rest of Greece. </a:t>
            </a:r>
          </a:p>
          <a:p>
            <a:pPr lvl="0"/>
            <a:r>
              <a:rPr lang="en-US" dirty="0"/>
              <a:t>Ships would bring cargo to Corinth rather than sail around which was treacherous. Boats were dragged along the </a:t>
            </a:r>
            <a:r>
              <a:rPr lang="en-US" dirty="0" err="1"/>
              <a:t>Diolkos</a:t>
            </a:r>
            <a:r>
              <a:rPr lang="en-US" dirty="0"/>
              <a:t>, a 4-mile trail built in 600 BC that crossed the isthmus, and replaced by the Corinth Canal in 1893. </a:t>
            </a:r>
          </a:p>
          <a:p>
            <a:pPr lvl="0"/>
            <a:r>
              <a:rPr lang="en-US" dirty="0"/>
              <a:t>This made Corinth an extremely busy crossroads, creating the environment of debauchery that Paul addressed in his letters to the Corinthians, written about 5 years later.</a:t>
            </a:r>
          </a:p>
        </p:txBody>
      </p:sp>
      <p:pic>
        <p:nvPicPr>
          <p:cNvPr id="5" name="Picture 4">
            <a:extLst>
              <a:ext uri="{FF2B5EF4-FFF2-40B4-BE49-F238E27FC236}">
                <a16:creationId xmlns:a16="http://schemas.microsoft.com/office/drawing/2014/main" id="{018C15D6-57A8-A261-6E34-8CC2ED97F0F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08667" y="3092292"/>
            <a:ext cx="4809811" cy="3765708"/>
          </a:xfrm>
          <a:prstGeom prst="rect">
            <a:avLst/>
          </a:prstGeom>
          <a:noFill/>
          <a:ln>
            <a:noFill/>
          </a:ln>
        </p:spPr>
      </p:pic>
      <p:pic>
        <p:nvPicPr>
          <p:cNvPr id="6" name="Picture 5">
            <a:extLst>
              <a:ext uri="{FF2B5EF4-FFF2-40B4-BE49-F238E27FC236}">
                <a16:creationId xmlns:a16="http://schemas.microsoft.com/office/drawing/2014/main" id="{378CD411-D12A-6C52-98F9-5E7B85C09B5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86724" y="3115587"/>
            <a:ext cx="4196608" cy="3714929"/>
          </a:xfrm>
          <a:prstGeom prst="rect">
            <a:avLst/>
          </a:prstGeom>
          <a:noFill/>
          <a:ln>
            <a:noFill/>
          </a:ln>
        </p:spPr>
      </p:pic>
    </p:spTree>
    <p:extLst>
      <p:ext uri="{BB962C8B-B14F-4D97-AF65-F5344CB8AC3E}">
        <p14:creationId xmlns:p14="http://schemas.microsoft.com/office/powerpoint/2010/main" val="3066107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FAEA7-5312-68B4-9A65-C61A003AD0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61EED2-7434-49D6-C975-318C95942F2A}"/>
              </a:ext>
            </a:extLst>
          </p:cNvPr>
          <p:cNvSpPr>
            <a:spLocks noGrp="1"/>
          </p:cNvSpPr>
          <p:nvPr>
            <p:ph type="title"/>
          </p:nvPr>
        </p:nvSpPr>
        <p:spPr/>
        <p:txBody>
          <a:bodyPr/>
          <a:lstStyle/>
          <a:p>
            <a:r>
              <a:rPr lang="en-US" b="1" dirty="0"/>
              <a:t>Dating of Acts 18</a:t>
            </a:r>
          </a:p>
        </p:txBody>
      </p:sp>
      <p:sp>
        <p:nvSpPr>
          <p:cNvPr id="3" name="Content Placeholder 2">
            <a:extLst>
              <a:ext uri="{FF2B5EF4-FFF2-40B4-BE49-F238E27FC236}">
                <a16:creationId xmlns:a16="http://schemas.microsoft.com/office/drawing/2014/main" id="{3BAB1B27-C686-7E67-C299-621C1B43C23B}"/>
              </a:ext>
            </a:extLst>
          </p:cNvPr>
          <p:cNvSpPr>
            <a:spLocks noGrp="1"/>
          </p:cNvSpPr>
          <p:nvPr>
            <p:ph idx="1"/>
          </p:nvPr>
        </p:nvSpPr>
        <p:spPr>
          <a:xfrm>
            <a:off x="28575" y="733426"/>
            <a:ext cx="5159442" cy="6097090"/>
          </a:xfrm>
        </p:spPr>
        <p:txBody>
          <a:bodyPr>
            <a:normAutofit fontScale="77500" lnSpcReduction="20000"/>
          </a:bodyPr>
          <a:lstStyle/>
          <a:p>
            <a:r>
              <a:rPr lang="en-US" dirty="0"/>
              <a:t>But when Gallio was proconsul of Achaia (</a:t>
            </a:r>
            <a:r>
              <a:rPr lang="en-US" dirty="0">
                <a:solidFill>
                  <a:schemeClr val="accent2"/>
                </a:solidFill>
              </a:rPr>
              <a:t>Acts 18:12a, ESV</a:t>
            </a:r>
            <a:r>
              <a:rPr lang="en-US" dirty="0"/>
              <a:t>)</a:t>
            </a:r>
          </a:p>
          <a:p>
            <a:r>
              <a:rPr lang="en-US" dirty="0"/>
              <a:t>The “Gallio Inscription” is at Delphi’s archaeological museum, after being discovered in 1905. It is a copy of a letter from Claudius to the Delphians. </a:t>
            </a:r>
          </a:p>
          <a:p>
            <a:r>
              <a:rPr lang="en-US" dirty="0"/>
              <a:t>You can see “ΓΑΛΛΙΟ” (Gallio). </a:t>
            </a:r>
          </a:p>
          <a:p>
            <a:r>
              <a:rPr lang="en-US" dirty="0"/>
              <a:t>Proconsuls, such as Gallio, only served for one year.</a:t>
            </a:r>
          </a:p>
          <a:p>
            <a:r>
              <a:rPr lang="en-US" dirty="0"/>
              <a:t>The inscription notes that it is the 26th year of Roman emperor Claudius.</a:t>
            </a:r>
          </a:p>
          <a:p>
            <a:r>
              <a:rPr lang="en-US" dirty="0"/>
              <a:t>The timing of Paul’s appearance before Gallio can be dated to </a:t>
            </a:r>
            <a:br>
              <a:rPr lang="en-US" dirty="0"/>
            </a:br>
            <a:r>
              <a:rPr lang="en-US" dirty="0"/>
              <a:t>51-52 AD with confidence.</a:t>
            </a:r>
          </a:p>
          <a:p>
            <a:endParaRPr lang="en-US" dirty="0"/>
          </a:p>
          <a:p>
            <a:pPr lvl="0"/>
            <a:endParaRPr lang="en-US" dirty="0"/>
          </a:p>
        </p:txBody>
      </p:sp>
      <p:pic>
        <p:nvPicPr>
          <p:cNvPr id="4" name="Picture 3">
            <a:extLst>
              <a:ext uri="{FF2B5EF4-FFF2-40B4-BE49-F238E27FC236}">
                <a16:creationId xmlns:a16="http://schemas.microsoft.com/office/drawing/2014/main" id="{AAEA0125-3C7A-BF3E-F8C1-5EE0ED46251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86375" y="1165275"/>
            <a:ext cx="6858000" cy="5085715"/>
          </a:xfrm>
          <a:prstGeom prst="rect">
            <a:avLst/>
          </a:prstGeom>
          <a:noFill/>
          <a:ln>
            <a:noFill/>
          </a:ln>
        </p:spPr>
      </p:pic>
    </p:spTree>
    <p:extLst>
      <p:ext uri="{BB962C8B-B14F-4D97-AF65-F5344CB8AC3E}">
        <p14:creationId xmlns:p14="http://schemas.microsoft.com/office/powerpoint/2010/main" val="1169303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A29BC-0086-2239-2F14-BBABC3B26D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9C845C-D67B-11D6-6EF1-7BCE2A7D50E8}"/>
              </a:ext>
            </a:extLst>
          </p:cNvPr>
          <p:cNvSpPr>
            <a:spLocks noGrp="1"/>
          </p:cNvSpPr>
          <p:nvPr>
            <p:ph type="title"/>
          </p:nvPr>
        </p:nvSpPr>
        <p:spPr/>
        <p:txBody>
          <a:bodyPr/>
          <a:lstStyle/>
          <a:p>
            <a:r>
              <a:rPr lang="en-US" b="1" dirty="0"/>
              <a:t>Paul Leaves Europe for Jerusalem</a:t>
            </a:r>
          </a:p>
        </p:txBody>
      </p:sp>
      <p:sp>
        <p:nvSpPr>
          <p:cNvPr id="3" name="Content Placeholder 2">
            <a:extLst>
              <a:ext uri="{FF2B5EF4-FFF2-40B4-BE49-F238E27FC236}">
                <a16:creationId xmlns:a16="http://schemas.microsoft.com/office/drawing/2014/main" id="{DECA9D04-967B-9446-E506-1F2FCC7CFE85}"/>
              </a:ext>
            </a:extLst>
          </p:cNvPr>
          <p:cNvSpPr>
            <a:spLocks noGrp="1"/>
          </p:cNvSpPr>
          <p:nvPr>
            <p:ph idx="1"/>
          </p:nvPr>
        </p:nvSpPr>
        <p:spPr>
          <a:xfrm>
            <a:off x="28574" y="733426"/>
            <a:ext cx="12115800" cy="2357575"/>
          </a:xfrm>
        </p:spPr>
        <p:txBody>
          <a:bodyPr>
            <a:normAutofit fontScale="92500" lnSpcReduction="10000"/>
          </a:bodyPr>
          <a:lstStyle/>
          <a:p>
            <a:r>
              <a:rPr lang="en-US" dirty="0"/>
              <a:t>After this, Paul stayed many days longer and then took leave of the brothers and set sail for Syria, and with him Priscilla and Aquila. At </a:t>
            </a:r>
            <a:r>
              <a:rPr lang="en-US" dirty="0">
                <a:solidFill>
                  <a:srgbClr val="FFFF00"/>
                </a:solidFill>
              </a:rPr>
              <a:t>Cenchreae</a:t>
            </a:r>
            <a:r>
              <a:rPr lang="en-US" dirty="0"/>
              <a:t> he had cut his hair, for he was under a vow. (</a:t>
            </a:r>
            <a:r>
              <a:rPr lang="en-US" dirty="0">
                <a:solidFill>
                  <a:schemeClr val="accent2"/>
                </a:solidFill>
              </a:rPr>
              <a:t>Acts 18:18, ESV</a:t>
            </a:r>
            <a:r>
              <a:rPr lang="en-US" dirty="0"/>
              <a:t>)</a:t>
            </a:r>
          </a:p>
          <a:p>
            <a:pPr lvl="1"/>
            <a:r>
              <a:rPr lang="en-US" dirty="0"/>
              <a:t>Cenchreae was a small port, about 9 miles south of Corinth; archaeological remnants are visible both above and below the waterline.</a:t>
            </a:r>
          </a:p>
          <a:p>
            <a:pPr lvl="1"/>
            <a:endParaRPr lang="en-US" dirty="0"/>
          </a:p>
          <a:p>
            <a:endParaRPr lang="en-US" dirty="0"/>
          </a:p>
        </p:txBody>
      </p:sp>
      <p:pic>
        <p:nvPicPr>
          <p:cNvPr id="4" name="Picture 3">
            <a:extLst>
              <a:ext uri="{FF2B5EF4-FFF2-40B4-BE49-F238E27FC236}">
                <a16:creationId xmlns:a16="http://schemas.microsoft.com/office/drawing/2014/main" id="{3EA442D9-2E04-F7CB-4D7F-B7D5E3AB47F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25670" y="3091001"/>
            <a:ext cx="6659245" cy="3739515"/>
          </a:xfrm>
          <a:prstGeom prst="rect">
            <a:avLst/>
          </a:prstGeom>
          <a:noFill/>
          <a:ln>
            <a:noFill/>
          </a:ln>
        </p:spPr>
      </p:pic>
    </p:spTree>
    <p:extLst>
      <p:ext uri="{BB962C8B-B14F-4D97-AF65-F5344CB8AC3E}">
        <p14:creationId xmlns:p14="http://schemas.microsoft.com/office/powerpoint/2010/main" val="378494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A1FBB-4C7C-ABB1-91A9-3E5AFFCD6E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08300C-C67B-1FD4-FCA1-FFFB1E24B25A}"/>
              </a:ext>
            </a:extLst>
          </p:cNvPr>
          <p:cNvSpPr>
            <a:spLocks noGrp="1"/>
          </p:cNvSpPr>
          <p:nvPr>
            <p:ph type="title"/>
          </p:nvPr>
        </p:nvSpPr>
        <p:spPr/>
        <p:txBody>
          <a:bodyPr/>
          <a:lstStyle/>
          <a:p>
            <a:r>
              <a:rPr lang="en-US" b="1" dirty="0"/>
              <a:t>Conclusions</a:t>
            </a:r>
          </a:p>
        </p:txBody>
      </p:sp>
      <p:sp>
        <p:nvSpPr>
          <p:cNvPr id="3" name="Content Placeholder 2">
            <a:extLst>
              <a:ext uri="{FF2B5EF4-FFF2-40B4-BE49-F238E27FC236}">
                <a16:creationId xmlns:a16="http://schemas.microsoft.com/office/drawing/2014/main" id="{9A1D8014-01AE-DFBA-8C20-4206638B5E38}"/>
              </a:ext>
            </a:extLst>
          </p:cNvPr>
          <p:cNvSpPr>
            <a:spLocks noGrp="1"/>
          </p:cNvSpPr>
          <p:nvPr>
            <p:ph idx="1"/>
          </p:nvPr>
        </p:nvSpPr>
        <p:spPr>
          <a:xfrm>
            <a:off x="28575" y="733425"/>
            <a:ext cx="12115800" cy="6124575"/>
          </a:xfrm>
        </p:spPr>
        <p:txBody>
          <a:bodyPr>
            <a:normAutofit fontScale="92500"/>
          </a:bodyPr>
          <a:lstStyle/>
          <a:p>
            <a:pPr lvl="0"/>
            <a:r>
              <a:rPr lang="en-US" dirty="0"/>
              <a:t>Paul brought the gospel to Europe, planting several churches.</a:t>
            </a:r>
          </a:p>
          <a:p>
            <a:pPr lvl="0"/>
            <a:r>
              <a:rPr lang="en-US" dirty="0"/>
              <a:t>Paul shared the gospel in a wide variety of settings:</a:t>
            </a:r>
          </a:p>
          <a:p>
            <a:pPr lvl="1"/>
            <a:r>
              <a:rPr lang="en-US" dirty="0"/>
              <a:t>Philippi – a gathering of Jews and God-fearers, exorcism of </a:t>
            </a:r>
            <a:r>
              <a:rPr lang="en-US"/>
              <a:t>the python-spirit</a:t>
            </a:r>
            <a:r>
              <a:rPr lang="en-US" dirty="0"/>
              <a:t>.</a:t>
            </a:r>
          </a:p>
          <a:p>
            <a:pPr lvl="1"/>
            <a:r>
              <a:rPr lang="en-US" dirty="0"/>
              <a:t>Thessalonica – the synagogue</a:t>
            </a:r>
          </a:p>
          <a:p>
            <a:pPr lvl="1"/>
            <a:r>
              <a:rPr lang="en-US" dirty="0"/>
              <a:t>Berea – the synagogue and the town square</a:t>
            </a:r>
          </a:p>
          <a:p>
            <a:pPr lvl="1"/>
            <a:r>
              <a:rPr lang="en-US" dirty="0"/>
              <a:t>Athens – the marketplace and the Areopagus, the center of philosophical exchange</a:t>
            </a:r>
          </a:p>
          <a:p>
            <a:pPr lvl="1"/>
            <a:r>
              <a:rPr lang="en-US" dirty="0"/>
              <a:t>Corinth – the synagogue and Gentiles, in the city of debauchery.</a:t>
            </a:r>
          </a:p>
          <a:p>
            <a:pPr lvl="0"/>
            <a:r>
              <a:rPr lang="en-US" dirty="0"/>
              <a:t>He travelled a long way on foot after imprisonments and beatings.</a:t>
            </a:r>
          </a:p>
          <a:p>
            <a:pPr lvl="0"/>
            <a:r>
              <a:rPr lang="en-US" dirty="0"/>
              <a:t>The narrative is confirmed by retracing Paul’s footsteps. </a:t>
            </a:r>
          </a:p>
          <a:p>
            <a:pPr lvl="1"/>
            <a:r>
              <a:rPr lang="en-US" dirty="0"/>
              <a:t>The biblical account is real!</a:t>
            </a:r>
          </a:p>
          <a:p>
            <a:pPr lvl="0"/>
            <a:r>
              <a:rPr lang="en-US" dirty="0"/>
              <a:t>You can ask Robert difficult questions </a:t>
            </a:r>
            <a:r>
              <a:rPr lang="en-US" dirty="0">
                <a:sym typeface="Wingdings" panose="05000000000000000000" pitchFamily="2" charset="2"/>
              </a:rPr>
              <a:t>. </a:t>
            </a:r>
            <a:endParaRPr lang="en-US" dirty="0"/>
          </a:p>
          <a:p>
            <a:pPr lvl="1"/>
            <a:endParaRPr lang="en-US" dirty="0"/>
          </a:p>
          <a:p>
            <a:pPr lvl="1"/>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675624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220EB-8F92-9424-8922-5642482880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A69090-AA2A-6201-5ABF-4DB35D586E49}"/>
              </a:ext>
            </a:extLst>
          </p:cNvPr>
          <p:cNvSpPr>
            <a:spLocks noGrp="1"/>
          </p:cNvSpPr>
          <p:nvPr>
            <p:ph type="title"/>
          </p:nvPr>
        </p:nvSpPr>
        <p:spPr/>
        <p:txBody>
          <a:bodyPr/>
          <a:lstStyle/>
          <a:p>
            <a:r>
              <a:rPr lang="en-US" b="1" dirty="0"/>
              <a:t>References and Further Reading</a:t>
            </a:r>
          </a:p>
        </p:txBody>
      </p:sp>
      <p:sp>
        <p:nvSpPr>
          <p:cNvPr id="3" name="Content Placeholder 2">
            <a:extLst>
              <a:ext uri="{FF2B5EF4-FFF2-40B4-BE49-F238E27FC236}">
                <a16:creationId xmlns:a16="http://schemas.microsoft.com/office/drawing/2014/main" id="{BFE867AC-D7FD-A3BE-A819-9D7375051C9D}"/>
              </a:ext>
            </a:extLst>
          </p:cNvPr>
          <p:cNvSpPr>
            <a:spLocks noGrp="1"/>
          </p:cNvSpPr>
          <p:nvPr>
            <p:ph idx="1"/>
          </p:nvPr>
        </p:nvSpPr>
        <p:spPr>
          <a:xfrm>
            <a:off x="28575" y="733426"/>
            <a:ext cx="12115800" cy="2291128"/>
          </a:xfrm>
        </p:spPr>
        <p:txBody>
          <a:bodyPr>
            <a:normAutofit/>
          </a:bodyPr>
          <a:lstStyle/>
          <a:p>
            <a:r>
              <a:rPr lang="en-US" i="1" dirty="0"/>
              <a:t>The Apostle: A Life of Paul </a:t>
            </a:r>
            <a:r>
              <a:rPr lang="en-US" dirty="0"/>
              <a:t>by John Pollock. Written as a biography of Paul, using the biblical text as the primary account and filling the gaps as responsibly as possible.</a:t>
            </a:r>
          </a:p>
          <a:p>
            <a:r>
              <a:rPr lang="en-US" i="1" dirty="0"/>
              <a:t>The Crossway ESV Bible Atlas</a:t>
            </a:r>
            <a:r>
              <a:rPr lang="en-US" dirty="0"/>
              <a:t>.</a:t>
            </a:r>
          </a:p>
        </p:txBody>
      </p:sp>
      <p:pic>
        <p:nvPicPr>
          <p:cNvPr id="4" name="Picture 3">
            <a:extLst>
              <a:ext uri="{FF2B5EF4-FFF2-40B4-BE49-F238E27FC236}">
                <a16:creationId xmlns:a16="http://schemas.microsoft.com/office/drawing/2014/main" id="{08029724-0CAA-8F05-B2C1-C849E262D96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2905" y="3173531"/>
            <a:ext cx="2389505" cy="3587115"/>
          </a:xfrm>
          <a:prstGeom prst="rect">
            <a:avLst/>
          </a:prstGeom>
          <a:noFill/>
          <a:ln>
            <a:noFill/>
          </a:ln>
        </p:spPr>
      </p:pic>
      <p:pic>
        <p:nvPicPr>
          <p:cNvPr id="7" name="Picture 6">
            <a:extLst>
              <a:ext uri="{FF2B5EF4-FFF2-40B4-BE49-F238E27FC236}">
                <a16:creationId xmlns:a16="http://schemas.microsoft.com/office/drawing/2014/main" id="{2B8F745E-1C92-EAFA-7F2C-C19E40153E66}"/>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18063" y="3164006"/>
            <a:ext cx="2773680" cy="3596640"/>
          </a:xfrm>
          <a:prstGeom prst="rect">
            <a:avLst/>
          </a:prstGeom>
          <a:noFill/>
          <a:ln>
            <a:noFill/>
          </a:ln>
        </p:spPr>
      </p:pic>
    </p:spTree>
    <p:extLst>
      <p:ext uri="{BB962C8B-B14F-4D97-AF65-F5344CB8AC3E}">
        <p14:creationId xmlns:p14="http://schemas.microsoft.com/office/powerpoint/2010/main" val="162202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CC947-854F-CDE0-D8C1-F60AF20FEA2D}"/>
              </a:ext>
            </a:extLst>
          </p:cNvPr>
          <p:cNvSpPr>
            <a:spLocks noGrp="1"/>
          </p:cNvSpPr>
          <p:nvPr>
            <p:ph type="title"/>
          </p:nvPr>
        </p:nvSpPr>
        <p:spPr/>
        <p:txBody>
          <a:bodyPr/>
          <a:lstStyle/>
          <a:p>
            <a:r>
              <a:rPr lang="en-US" dirty="0"/>
              <a:t>Appendix</a:t>
            </a:r>
            <a:br>
              <a:rPr lang="en-US" dirty="0"/>
            </a:br>
            <a:r>
              <a:rPr lang="en-US" dirty="0"/>
              <a:t>Slides that didn’t make the cut due to time constraints.</a:t>
            </a:r>
          </a:p>
        </p:txBody>
      </p:sp>
    </p:spTree>
    <p:extLst>
      <p:ext uri="{BB962C8B-B14F-4D97-AF65-F5344CB8AC3E}">
        <p14:creationId xmlns:p14="http://schemas.microsoft.com/office/powerpoint/2010/main" val="12703551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40AE1-D962-2A5C-7668-FE33627AFAB8}"/>
              </a:ext>
            </a:extLst>
          </p:cNvPr>
          <p:cNvSpPr>
            <a:spLocks noGrp="1"/>
          </p:cNvSpPr>
          <p:nvPr>
            <p:ph type="title"/>
          </p:nvPr>
        </p:nvSpPr>
        <p:spPr/>
        <p:txBody>
          <a:bodyPr>
            <a:normAutofit fontScale="90000"/>
          </a:bodyPr>
          <a:lstStyle/>
          <a:p>
            <a:r>
              <a:rPr lang="en-US" dirty="0"/>
              <a:t>Timeline of Empires Impacting Biblical Events</a:t>
            </a:r>
          </a:p>
        </p:txBody>
      </p:sp>
      <p:pic>
        <p:nvPicPr>
          <p:cNvPr id="7" name="Content Placeholder 6">
            <a:extLst>
              <a:ext uri="{FF2B5EF4-FFF2-40B4-BE49-F238E27FC236}">
                <a16:creationId xmlns:a16="http://schemas.microsoft.com/office/drawing/2014/main" id="{D6D095A7-1801-CC65-5AB8-8DA766059C5C}"/>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68002" y="733425"/>
            <a:ext cx="10836945" cy="6097588"/>
          </a:xfrm>
          <a:prstGeom prst="rect">
            <a:avLst/>
          </a:prstGeom>
          <a:noFill/>
          <a:ln w="25400">
            <a:solidFill>
              <a:srgbClr val="17406D">
                <a:lumMod val="40000"/>
                <a:lumOff val="60000"/>
              </a:srgbClr>
            </a:solidFill>
          </a:ln>
        </p:spPr>
      </p:pic>
      <p:sp>
        <p:nvSpPr>
          <p:cNvPr id="8" name="Rectangle: Rounded Corners 7">
            <a:extLst>
              <a:ext uri="{FF2B5EF4-FFF2-40B4-BE49-F238E27FC236}">
                <a16:creationId xmlns:a16="http://schemas.microsoft.com/office/drawing/2014/main" id="{815AC526-DB7B-356F-40CB-B614E31B0DA0}"/>
              </a:ext>
            </a:extLst>
          </p:cNvPr>
          <p:cNvSpPr/>
          <p:nvPr/>
        </p:nvSpPr>
        <p:spPr>
          <a:xfrm>
            <a:off x="1607736" y="4940127"/>
            <a:ext cx="2069961" cy="5627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Egyptian Empire</a:t>
            </a:r>
            <a:br>
              <a:rPr lang="en-US" dirty="0"/>
            </a:br>
            <a:r>
              <a:rPr lang="en-US" dirty="0"/>
              <a:t>~3000-858 BC</a:t>
            </a:r>
          </a:p>
        </p:txBody>
      </p:sp>
      <p:sp>
        <p:nvSpPr>
          <p:cNvPr id="9" name="Rectangle: Rounded Corners 8">
            <a:extLst>
              <a:ext uri="{FF2B5EF4-FFF2-40B4-BE49-F238E27FC236}">
                <a16:creationId xmlns:a16="http://schemas.microsoft.com/office/drawing/2014/main" id="{53D84A64-87CA-A32B-850F-1D8A83A10FBA}"/>
              </a:ext>
            </a:extLst>
          </p:cNvPr>
          <p:cNvSpPr/>
          <p:nvPr/>
        </p:nvSpPr>
        <p:spPr>
          <a:xfrm>
            <a:off x="4873450" y="2769683"/>
            <a:ext cx="1959429" cy="5627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Assyrian Empire</a:t>
            </a:r>
            <a:br>
              <a:rPr lang="en-US" dirty="0"/>
            </a:br>
            <a:r>
              <a:rPr lang="en-US" dirty="0"/>
              <a:t>911-609 BC</a:t>
            </a:r>
          </a:p>
        </p:txBody>
      </p:sp>
      <p:sp>
        <p:nvSpPr>
          <p:cNvPr id="10" name="Rectangle: Rounded Corners 9">
            <a:extLst>
              <a:ext uri="{FF2B5EF4-FFF2-40B4-BE49-F238E27FC236}">
                <a16:creationId xmlns:a16="http://schemas.microsoft.com/office/drawing/2014/main" id="{EEF19BD6-8FCA-3BE5-DDC8-1BE103EFC9F6}"/>
              </a:ext>
            </a:extLst>
          </p:cNvPr>
          <p:cNvSpPr/>
          <p:nvPr/>
        </p:nvSpPr>
        <p:spPr>
          <a:xfrm>
            <a:off x="4617431" y="4658773"/>
            <a:ext cx="2215448" cy="5627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Babylonian Empire</a:t>
            </a:r>
            <a:br>
              <a:rPr lang="en-US" dirty="0"/>
            </a:br>
            <a:r>
              <a:rPr lang="en-US" dirty="0"/>
              <a:t>626-539 BC</a:t>
            </a:r>
          </a:p>
        </p:txBody>
      </p:sp>
      <p:sp>
        <p:nvSpPr>
          <p:cNvPr id="11" name="Rectangle: Rounded Corners 10">
            <a:extLst>
              <a:ext uri="{FF2B5EF4-FFF2-40B4-BE49-F238E27FC236}">
                <a16:creationId xmlns:a16="http://schemas.microsoft.com/office/drawing/2014/main" id="{26D3C740-E7FE-427C-972D-C8E09B26A9C8}"/>
              </a:ext>
            </a:extLst>
          </p:cNvPr>
          <p:cNvSpPr/>
          <p:nvPr/>
        </p:nvSpPr>
        <p:spPr>
          <a:xfrm>
            <a:off x="6832879" y="3915194"/>
            <a:ext cx="1889090" cy="5627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Persian Empire</a:t>
            </a:r>
            <a:br>
              <a:rPr lang="en-US" dirty="0"/>
            </a:br>
            <a:r>
              <a:rPr lang="en-US" dirty="0"/>
              <a:t>539-331 BC</a:t>
            </a:r>
          </a:p>
        </p:txBody>
      </p:sp>
      <p:sp>
        <p:nvSpPr>
          <p:cNvPr id="12" name="Rectangle: Rounded Corners 11">
            <a:extLst>
              <a:ext uri="{FF2B5EF4-FFF2-40B4-BE49-F238E27FC236}">
                <a16:creationId xmlns:a16="http://schemas.microsoft.com/office/drawing/2014/main" id="{7FBE9026-71B8-007E-AA70-ABD597958803}"/>
              </a:ext>
            </a:extLst>
          </p:cNvPr>
          <p:cNvSpPr/>
          <p:nvPr/>
        </p:nvSpPr>
        <p:spPr>
          <a:xfrm>
            <a:off x="881636" y="2649863"/>
            <a:ext cx="1889090" cy="5627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Greek Empire</a:t>
            </a:r>
            <a:br>
              <a:rPr lang="en-US" dirty="0"/>
            </a:br>
            <a:r>
              <a:rPr lang="en-US" dirty="0"/>
              <a:t>331 – 63 BC</a:t>
            </a:r>
          </a:p>
        </p:txBody>
      </p:sp>
      <p:sp>
        <p:nvSpPr>
          <p:cNvPr id="14" name="Rectangle: Rounded Corners 13">
            <a:extLst>
              <a:ext uri="{FF2B5EF4-FFF2-40B4-BE49-F238E27FC236}">
                <a16:creationId xmlns:a16="http://schemas.microsoft.com/office/drawing/2014/main" id="{B82DB242-EACC-C922-0769-5B90124EDD9F}"/>
              </a:ext>
            </a:extLst>
          </p:cNvPr>
          <p:cNvSpPr/>
          <p:nvPr/>
        </p:nvSpPr>
        <p:spPr>
          <a:xfrm>
            <a:off x="142352" y="1391438"/>
            <a:ext cx="2038139" cy="5627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Roman Empire</a:t>
            </a:r>
            <a:br>
              <a:rPr lang="en-US" dirty="0"/>
            </a:br>
            <a:r>
              <a:rPr lang="en-US" dirty="0"/>
              <a:t>63 BC – 1453 AD</a:t>
            </a:r>
          </a:p>
        </p:txBody>
      </p:sp>
      <p:sp>
        <p:nvSpPr>
          <p:cNvPr id="16" name="Rectangle: Rounded Corners 15">
            <a:extLst>
              <a:ext uri="{FF2B5EF4-FFF2-40B4-BE49-F238E27FC236}">
                <a16:creationId xmlns:a16="http://schemas.microsoft.com/office/drawing/2014/main" id="{1263448D-9235-3D3E-D6DA-776A1030737D}"/>
              </a:ext>
            </a:extLst>
          </p:cNvPr>
          <p:cNvSpPr/>
          <p:nvPr/>
        </p:nvSpPr>
        <p:spPr>
          <a:xfrm>
            <a:off x="2914021" y="1801478"/>
            <a:ext cx="2069961" cy="5627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Ottoman Empire</a:t>
            </a:r>
            <a:br>
              <a:rPr lang="en-US" dirty="0"/>
            </a:br>
            <a:r>
              <a:rPr lang="en-US" dirty="0"/>
              <a:t>1453 – 1918</a:t>
            </a:r>
          </a:p>
        </p:txBody>
      </p:sp>
      <p:sp>
        <p:nvSpPr>
          <p:cNvPr id="3" name="TextBox 2">
            <a:extLst>
              <a:ext uri="{FF2B5EF4-FFF2-40B4-BE49-F238E27FC236}">
                <a16:creationId xmlns:a16="http://schemas.microsoft.com/office/drawing/2014/main" id="{312A01BD-B222-04EB-D32F-BCB9CFDD80D1}"/>
              </a:ext>
            </a:extLst>
          </p:cNvPr>
          <p:cNvSpPr txBox="1"/>
          <p:nvPr/>
        </p:nvSpPr>
        <p:spPr>
          <a:xfrm>
            <a:off x="11977635" y="1939332"/>
            <a:ext cx="184731" cy="369332"/>
          </a:xfrm>
          <a:prstGeom prst="rect">
            <a:avLst/>
          </a:prstGeom>
          <a:noFill/>
        </p:spPr>
        <p:txBody>
          <a:bodyPr wrap="none" rtlCol="0">
            <a:spAutoFit/>
          </a:bodyPr>
          <a:lstStyle/>
          <a:p>
            <a:endParaRPr lang="en-US" dirty="0"/>
          </a:p>
        </p:txBody>
      </p:sp>
      <p:grpSp>
        <p:nvGrpSpPr>
          <p:cNvPr id="5" name="Group 4">
            <a:extLst>
              <a:ext uri="{FF2B5EF4-FFF2-40B4-BE49-F238E27FC236}">
                <a16:creationId xmlns:a16="http://schemas.microsoft.com/office/drawing/2014/main" id="{8897D635-B297-B917-2B1D-42E2F5CCBFB8}"/>
              </a:ext>
            </a:extLst>
          </p:cNvPr>
          <p:cNvGrpSpPr/>
          <p:nvPr/>
        </p:nvGrpSpPr>
        <p:grpSpPr>
          <a:xfrm>
            <a:off x="3778180" y="3737888"/>
            <a:ext cx="1580942" cy="920885"/>
            <a:chOff x="3778180" y="3737888"/>
            <a:chExt cx="1580942" cy="920885"/>
          </a:xfrm>
        </p:grpSpPr>
        <p:sp>
          <p:nvSpPr>
            <p:cNvPr id="17" name="Rectangle: Rounded Corners 16">
              <a:extLst>
                <a:ext uri="{FF2B5EF4-FFF2-40B4-BE49-F238E27FC236}">
                  <a16:creationId xmlns:a16="http://schemas.microsoft.com/office/drawing/2014/main" id="{16BB465C-7778-F4BD-218A-C52A4BF31196}"/>
                </a:ext>
              </a:extLst>
            </p:cNvPr>
            <p:cNvSpPr/>
            <p:nvPr/>
          </p:nvSpPr>
          <p:spPr>
            <a:xfrm>
              <a:off x="3778180" y="3820886"/>
              <a:ext cx="478134" cy="837887"/>
            </a:xfrm>
            <a:prstGeom prst="roundRect">
              <a:avLst/>
            </a:prstGeom>
            <a:noFill/>
            <a:ln w="508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20029E6-A2CA-3F17-0B60-4E186276181D}"/>
                </a:ext>
              </a:extLst>
            </p:cNvPr>
            <p:cNvSpPr txBox="1"/>
            <p:nvPr/>
          </p:nvSpPr>
          <p:spPr>
            <a:xfrm>
              <a:off x="4197394" y="3737888"/>
              <a:ext cx="1161728" cy="646331"/>
            </a:xfrm>
            <a:prstGeom prst="rect">
              <a:avLst/>
            </a:prstGeom>
            <a:noFill/>
          </p:spPr>
          <p:txBody>
            <a:bodyPr wrap="none" rtlCol="0">
              <a:spAutoFit/>
            </a:bodyPr>
            <a:lstStyle/>
            <a:p>
              <a:r>
                <a:rPr lang="en-US" b="1" dirty="0">
                  <a:solidFill>
                    <a:schemeClr val="bg1"/>
                  </a:solidFill>
                </a:rPr>
                <a:t>Promised</a:t>
              </a:r>
              <a:br>
                <a:rPr lang="en-US" b="1" dirty="0">
                  <a:solidFill>
                    <a:schemeClr val="bg1"/>
                  </a:solidFill>
                </a:rPr>
              </a:br>
              <a:r>
                <a:rPr lang="en-US" b="1" dirty="0">
                  <a:solidFill>
                    <a:schemeClr val="bg1"/>
                  </a:solidFill>
                </a:rPr>
                <a:t>Land</a:t>
              </a:r>
            </a:p>
          </p:txBody>
        </p:sp>
      </p:grpSp>
    </p:spTree>
    <p:extLst>
      <p:ext uri="{BB962C8B-B14F-4D97-AF65-F5344CB8AC3E}">
        <p14:creationId xmlns:p14="http://schemas.microsoft.com/office/powerpoint/2010/main" val="189014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4" grpId="0" animBg="1"/>
      <p:bldP spid="1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CD9C9-1122-4E1D-85F9-C3D6C22000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C9BA06-9D26-C21E-87A3-4B949AD9B17E}"/>
              </a:ext>
            </a:extLst>
          </p:cNvPr>
          <p:cNvSpPr>
            <a:spLocks noGrp="1"/>
          </p:cNvSpPr>
          <p:nvPr>
            <p:ph type="title"/>
          </p:nvPr>
        </p:nvSpPr>
        <p:spPr/>
        <p:txBody>
          <a:bodyPr/>
          <a:lstStyle/>
          <a:p>
            <a:r>
              <a:rPr lang="en-US" b="1" dirty="0"/>
              <a:t>Thermopylae</a:t>
            </a:r>
          </a:p>
        </p:txBody>
      </p:sp>
      <p:sp>
        <p:nvSpPr>
          <p:cNvPr id="3" name="Content Placeholder 2">
            <a:extLst>
              <a:ext uri="{FF2B5EF4-FFF2-40B4-BE49-F238E27FC236}">
                <a16:creationId xmlns:a16="http://schemas.microsoft.com/office/drawing/2014/main" id="{5D93EE10-8186-AF91-E879-7B93DF1A1DF4}"/>
              </a:ext>
            </a:extLst>
          </p:cNvPr>
          <p:cNvSpPr>
            <a:spLocks noGrp="1"/>
          </p:cNvSpPr>
          <p:nvPr>
            <p:ph idx="1"/>
          </p:nvPr>
        </p:nvSpPr>
        <p:spPr>
          <a:xfrm>
            <a:off x="28574" y="733425"/>
            <a:ext cx="7396795" cy="6097091"/>
          </a:xfrm>
        </p:spPr>
        <p:txBody>
          <a:bodyPr>
            <a:normAutofit fontScale="92500"/>
          </a:bodyPr>
          <a:lstStyle/>
          <a:p>
            <a:r>
              <a:rPr lang="en-US" dirty="0"/>
              <a:t>Thermopylae is the site of the battle between General Leonidas with 300 Spartan Soldiers and Xerxes leading the Persian invaders in 480 BC. This is the subject of the movie “The 300” and is the central theme of the legend of the Spartans. </a:t>
            </a:r>
          </a:p>
          <a:p>
            <a:r>
              <a:rPr lang="en-US" dirty="0"/>
              <a:t>While that battle was lost, the invading Persians suffered so many losses that they were defeated by the Greeks the following year, forcing Xerxes to return to </a:t>
            </a:r>
            <a:r>
              <a:rPr lang="en-US" dirty="0">
                <a:solidFill>
                  <a:srgbClr val="FFFF00"/>
                </a:solidFill>
              </a:rPr>
              <a:t>Susa</a:t>
            </a:r>
            <a:r>
              <a:rPr lang="en-US" dirty="0"/>
              <a:t>. </a:t>
            </a:r>
            <a:r>
              <a:rPr lang="en-US" dirty="0">
                <a:solidFill>
                  <a:srgbClr val="FFFF00"/>
                </a:solidFill>
              </a:rPr>
              <a:t>Xerxes</a:t>
            </a:r>
            <a:r>
              <a:rPr lang="en-US" dirty="0"/>
              <a:t>' name in Aramaic was </a:t>
            </a:r>
            <a:r>
              <a:rPr lang="en-US" dirty="0">
                <a:solidFill>
                  <a:srgbClr val="FFFF00"/>
                </a:solidFill>
              </a:rPr>
              <a:t>Ahasuerus</a:t>
            </a:r>
            <a:r>
              <a:rPr lang="en-US" dirty="0"/>
              <a:t>, and soon after returning home, he married </a:t>
            </a:r>
            <a:r>
              <a:rPr lang="en-US" dirty="0">
                <a:solidFill>
                  <a:srgbClr val="FFFF00"/>
                </a:solidFill>
              </a:rPr>
              <a:t>Queen Esther</a:t>
            </a:r>
            <a:r>
              <a:rPr lang="en-US" dirty="0"/>
              <a:t>.</a:t>
            </a:r>
          </a:p>
        </p:txBody>
      </p:sp>
      <p:pic>
        <p:nvPicPr>
          <p:cNvPr id="5" name="Picture 4">
            <a:extLst>
              <a:ext uri="{FF2B5EF4-FFF2-40B4-BE49-F238E27FC236}">
                <a16:creationId xmlns:a16="http://schemas.microsoft.com/office/drawing/2014/main" id="{E1DCE647-76FD-7218-8ED6-4A9E6F9DC5F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00028" y="1291817"/>
            <a:ext cx="4373245" cy="4980305"/>
          </a:xfrm>
          <a:prstGeom prst="rect">
            <a:avLst/>
          </a:prstGeom>
          <a:noFill/>
          <a:ln>
            <a:noFill/>
          </a:ln>
        </p:spPr>
      </p:pic>
    </p:spTree>
    <p:extLst>
      <p:ext uri="{BB962C8B-B14F-4D97-AF65-F5344CB8AC3E}">
        <p14:creationId xmlns:p14="http://schemas.microsoft.com/office/powerpoint/2010/main" val="873809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theme/theme1.xml><?xml version="1.0" encoding="utf-8"?>
<a:theme xmlns:a="http://schemas.openxmlformats.org/drawingml/2006/main" name="LeafVTI">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Leaf">
      <a:majorFont>
        <a:latin typeface="Rockwell Nova Light"/>
        <a:ea typeface=""/>
        <a:cs typeface=""/>
      </a:majorFont>
      <a:minorFont>
        <a:latin typeface="Avenir Next LT Pro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fVTI" id="{AD13D32C-3873-4EF1-A28C-5D0E64FF0913}" vid="{0D2E0FD0-9C17-4337-BD21-33917FC300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70C3F92-C0AD-4E73-8A22-9D413A456BAF}">
  <ds:schemaRefs>
    <ds:schemaRef ds:uri="http://schemas.microsoft.com/sharepoint/v3/contenttype/forms"/>
  </ds:schemaRefs>
</ds:datastoreItem>
</file>

<file path=customXml/itemProps2.xml><?xml version="1.0" encoding="utf-8"?>
<ds:datastoreItem xmlns:ds="http://schemas.openxmlformats.org/officeDocument/2006/customXml" ds:itemID="{975126FD-8B44-46F3-BEB2-D5456E769196}">
  <ds:schemaRefs>
    <ds:schemaRef ds:uri="http://schemas.microsoft.com/office/2006/documentManagement/types"/>
    <ds:schemaRef ds:uri="http://www.w3.org/XML/1998/namespace"/>
    <ds:schemaRef ds:uri="http://purl.org/dc/terms/"/>
    <ds:schemaRef ds:uri="http://schemas.microsoft.com/office/infopath/2007/PartnerControls"/>
    <ds:schemaRef ds:uri="http://schemas.microsoft.com/sharepoint/v3"/>
    <ds:schemaRef ds:uri="http://purl.org/dc/elements/1.1/"/>
    <ds:schemaRef ds:uri="http://schemas.openxmlformats.org/package/2006/metadata/core-properties"/>
    <ds:schemaRef ds:uri="71af3243-3dd4-4a8d-8c0d-dd76da1f02a5"/>
    <ds:schemaRef ds:uri="http://purl.org/dc/dcmitype/"/>
    <ds:schemaRef ds:uri="230e9df3-be65-4c73-a93b-d1236ebd677e"/>
    <ds:schemaRef ds:uri="16c05727-aa75-4e4a-9b5f-8a80a1165891"/>
    <ds:schemaRef ds:uri="http://schemas.microsoft.com/office/2006/metadata/properties"/>
  </ds:schemaRefs>
</ds:datastoreItem>
</file>

<file path=customXml/itemProps3.xml><?xml version="1.0" encoding="utf-8"?>
<ds:datastoreItem xmlns:ds="http://schemas.openxmlformats.org/officeDocument/2006/customXml" ds:itemID="{F021420E-D6CD-4398-9C5C-03FBF68874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39714</TotalTime>
  <Words>3623</Words>
  <Application>Microsoft Office PowerPoint</Application>
  <PresentationFormat>Widescreen</PresentationFormat>
  <Paragraphs>272</Paragraphs>
  <Slides>38</Slides>
  <Notes>35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Avenir Next LT Pro Light</vt:lpstr>
      <vt:lpstr>Calibri</vt:lpstr>
      <vt:lpstr>Rockwell Nova Light</vt:lpstr>
      <vt:lpstr>Rockwell Nova Light (Headings)</vt:lpstr>
      <vt:lpstr>Wingdings</vt:lpstr>
      <vt:lpstr>LeafVTI</vt:lpstr>
      <vt:lpstr>PowerPoint Presentation</vt:lpstr>
      <vt:lpstr>Class Calendar - November</vt:lpstr>
      <vt:lpstr>Class Calendar - December</vt:lpstr>
      <vt:lpstr>Paul’s First Trip to Europe (Acts 16-18) also known as Paul’s Second Missionary Journey   Peter Ireland (substitute for Robert Schwartz)</vt:lpstr>
      <vt:lpstr>One of Our Passions: Long Distance Walking</vt:lpstr>
      <vt:lpstr>Introduction</vt:lpstr>
      <vt:lpstr>Paul’s Second Missionary Journey</vt:lpstr>
      <vt:lpstr>Antioch to Troas (Asian Turkey)</vt:lpstr>
      <vt:lpstr>Empires Impacting Our Journey</vt:lpstr>
      <vt:lpstr>Troas to Philippi</vt:lpstr>
      <vt:lpstr>Troas to Philippi (cont’d)</vt:lpstr>
      <vt:lpstr>The Egnatian Way</vt:lpstr>
      <vt:lpstr>The Egnatian Way</vt:lpstr>
      <vt:lpstr>Lydia’s Conversion</vt:lpstr>
      <vt:lpstr>Lydia’s Baptism Site on the River Zygakti</vt:lpstr>
      <vt:lpstr>PowerPoint Presentation</vt:lpstr>
      <vt:lpstr>Acts 16:16</vt:lpstr>
      <vt:lpstr>Exorcism and Imprisonment</vt:lpstr>
      <vt:lpstr>The Earthquake</vt:lpstr>
      <vt:lpstr>The Departure from Philippi</vt:lpstr>
      <vt:lpstr>Thessalonica</vt:lpstr>
      <vt:lpstr>Politarch?</vt:lpstr>
      <vt:lpstr>Berea not Rome</vt:lpstr>
      <vt:lpstr>Berea’s Bema</vt:lpstr>
      <vt:lpstr>Berea to Athens</vt:lpstr>
      <vt:lpstr>Paul in Athens</vt:lpstr>
      <vt:lpstr>Another Translation Challenge</vt:lpstr>
      <vt:lpstr>Paul and the Aeropagus</vt:lpstr>
      <vt:lpstr>Paul and the Aeropagus</vt:lpstr>
      <vt:lpstr>Paul in Corinth</vt:lpstr>
      <vt:lpstr>Corinth</vt:lpstr>
      <vt:lpstr>Dating of Acts 18</vt:lpstr>
      <vt:lpstr>Paul Leaves Europe for Jerusalem</vt:lpstr>
      <vt:lpstr>Conclusions</vt:lpstr>
      <vt:lpstr>References and Further Reading</vt:lpstr>
      <vt:lpstr>Appendix Slides that didn’t make the cut due to time constraints.</vt:lpstr>
      <vt:lpstr>Timeline of Empires Impacting Biblical Events</vt:lpstr>
      <vt:lpstr>Thermopylae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Schwartz</dc:creator>
  <cp:lastModifiedBy>Peter Ireland</cp:lastModifiedBy>
  <cp:revision>70</cp:revision>
  <cp:lastPrinted>2024-09-21T15:59:56Z</cp:lastPrinted>
  <dcterms:created xsi:type="dcterms:W3CDTF">2024-09-14T15:25:58Z</dcterms:created>
  <dcterms:modified xsi:type="dcterms:W3CDTF">2026-11-01T21:25:34Z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